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8288000" cy="10287000"/>
  <p:notesSz cx="6858000" cy="9144000"/>
  <p:embeddedFontLst>
    <p:embeddedFont>
      <p:font typeface="Ovo" charset="1" panose="02020502070400060406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fonts/font64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https://stackoverflow.com" TargetMode="External" Type="http://schemas.openxmlformats.org/officeDocument/2006/relationships/hyperlink"/><Relationship Id="rId6" Target="https://es.stackoverflow.com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816068" y="2908282"/>
            <a:ext cx="10789489" cy="9564"/>
          </a:xfrm>
          <a:prstGeom prst="rect">
            <a:avLst/>
          </a:prstGeom>
          <a:solidFill>
            <a:srgbClr val="3D3D3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600493" y="5443488"/>
            <a:ext cx="9220639" cy="4465341"/>
          </a:xfrm>
          <a:custGeom>
            <a:avLst/>
            <a:gdLst/>
            <a:ahLst/>
            <a:cxnLst/>
            <a:rect r="r" b="b" t="t" l="l"/>
            <a:pathLst>
              <a:path h="4465341" w="9220639">
                <a:moveTo>
                  <a:pt x="0" y="0"/>
                </a:moveTo>
                <a:lnTo>
                  <a:pt x="9220639" y="0"/>
                </a:lnTo>
                <a:lnTo>
                  <a:pt x="9220639" y="4465341"/>
                </a:lnTo>
                <a:lnTo>
                  <a:pt x="0" y="4465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3002" y="1006496"/>
            <a:ext cx="11975621" cy="173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2"/>
              </a:lnSpc>
            </a:pPr>
            <a:r>
              <a:rPr lang="en-US" sz="12175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Unit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54449" y="10004079"/>
            <a:ext cx="7033551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849A2">
                    <a:alpha val="49804"/>
                  </a:srgbClr>
                </a:solidFill>
                <a:latin typeface="Ovo"/>
                <a:ea typeface="Ovo"/>
                <a:cs typeface="Ovo"/>
                <a:sym typeface="Ovo"/>
              </a:rPr>
              <a:t>Alejandro Viana Ríos - 22/9/24 - v0.7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43485" y="3047534"/>
            <a:ext cx="11334655" cy="2198370"/>
            <a:chOff x="0" y="0"/>
            <a:chExt cx="15112874" cy="293116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15112874" cy="22881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99"/>
                </a:lnSpc>
              </a:pPr>
              <a:r>
                <a:rPr lang="en-US" sz="4999" spc="34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INTRODUCTION TO CLIENT-SIDE PROGRAMMING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45244"/>
              <a:ext cx="15112874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700" spc="18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DESARROLLO WEB EN ENTORNO CLIENTE 24/25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698329"/>
              <a:ext cx="15112874" cy="232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 spc="70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ALEJANDRO VIANA RÍOS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3297" y="1428750"/>
            <a:ext cx="9878126" cy="4034682"/>
            <a:chOff x="0" y="0"/>
            <a:chExt cx="13170835" cy="53795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60068"/>
              <a:ext cx="13170835" cy="4353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A server (web server) is listening for incoming requests from the client (web browser)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Server-side scripts processes the request 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They collects data from database, process it and send it to the client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3170835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How does it work?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3375" y="3031200"/>
            <a:ext cx="6045383" cy="4738949"/>
            <a:chOff x="0" y="0"/>
            <a:chExt cx="8060510" cy="63185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60510" cy="5632799"/>
            </a:xfrm>
            <a:custGeom>
              <a:avLst/>
              <a:gdLst/>
              <a:ahLst/>
              <a:cxnLst/>
              <a:rect r="r" b="b" t="t" l="l"/>
              <a:pathLst>
                <a:path h="5632799" w="8060510">
                  <a:moveTo>
                    <a:pt x="0" y="0"/>
                  </a:moveTo>
                  <a:lnTo>
                    <a:pt x="8060510" y="0"/>
                  </a:lnTo>
                  <a:lnTo>
                    <a:pt x="8060510" y="5632799"/>
                  </a:lnTo>
                  <a:lnTo>
                    <a:pt x="0" y="5632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5575649"/>
              <a:ext cx="8060510" cy="742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1500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Frontend and backend. It is common that web server, application server and database server are hosted on the same server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63297" y="8354434"/>
            <a:ext cx="9878126" cy="1320057"/>
            <a:chOff x="0" y="0"/>
            <a:chExt cx="13170835" cy="176007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60068"/>
              <a:ext cx="13170835" cy="733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2599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Diseño web en entorno servidor (2º DAW)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3170835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Where could I get more information?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6701931" y="1009010"/>
            <a:ext cx="0" cy="8638175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Back-end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1428750"/>
            <a:ext cx="9908864" cy="4091832"/>
            <a:chOff x="0" y="0"/>
            <a:chExt cx="13211819" cy="54557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60068"/>
              <a:ext cx="13211819" cy="442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Creating, managing, and maintaining the database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Installing and mantaining servers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Creating scripts to develop website functionallity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Working with APIs that, usually, support CRUD opperations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Interacting with third-parties services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3211819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Developer tasks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6250" y="5892057"/>
            <a:ext cx="9908864" cy="2720232"/>
            <a:chOff x="0" y="0"/>
            <a:chExt cx="13211819" cy="362697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60068"/>
              <a:ext cx="13211819" cy="260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Problem-oriented profile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Structured, a</a:t>
              </a: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nalytical and methodical person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Proeficiency </a:t>
              </a: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analyzing and organizing large amounts of data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3211819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Developer skills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1210461" y="1009010"/>
            <a:ext cx="19596" cy="8417621"/>
          </a:xfrm>
          <a:prstGeom prst="rect">
            <a:avLst/>
          </a:prstGeom>
          <a:solidFill>
            <a:srgbClr val="3849A2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1453402" y="2565671"/>
            <a:ext cx="6514079" cy="4383432"/>
          </a:xfrm>
          <a:custGeom>
            <a:avLst/>
            <a:gdLst/>
            <a:ahLst/>
            <a:cxnLst/>
            <a:rect r="r" b="b" t="t" l="l"/>
            <a:pathLst>
              <a:path h="4383432" w="6514079">
                <a:moveTo>
                  <a:pt x="0" y="0"/>
                </a:moveTo>
                <a:lnTo>
                  <a:pt x="6514079" y="0"/>
                </a:lnTo>
                <a:lnTo>
                  <a:pt x="6514079" y="4383432"/>
                </a:lnTo>
                <a:lnTo>
                  <a:pt x="0" y="4383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Back-end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88387" y="1658235"/>
            <a:ext cx="13511226" cy="7600065"/>
          </a:xfrm>
          <a:custGeom>
            <a:avLst/>
            <a:gdLst/>
            <a:ahLst/>
            <a:cxnLst/>
            <a:rect r="r" b="b" t="t" l="l"/>
            <a:pathLst>
              <a:path h="7600065" w="13511226">
                <a:moveTo>
                  <a:pt x="0" y="0"/>
                </a:moveTo>
                <a:lnTo>
                  <a:pt x="13511226" y="0"/>
                </a:lnTo>
                <a:lnTo>
                  <a:pt x="13511226" y="7600065"/>
                </a:lnTo>
                <a:lnTo>
                  <a:pt x="0" y="7600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88387" y="9374625"/>
            <a:ext cx="1351122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Backend frameworks. A framework is a Set of tools, focused on a programming language, to support and aid on building software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Back-end technologies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0576" y="1465609"/>
            <a:ext cx="13466848" cy="8063275"/>
          </a:xfrm>
          <a:custGeom>
            <a:avLst/>
            <a:gdLst/>
            <a:ahLst/>
            <a:cxnLst/>
            <a:rect r="r" b="b" t="t" l="l"/>
            <a:pathLst>
              <a:path h="8063275" w="13466848">
                <a:moveTo>
                  <a:pt x="0" y="0"/>
                </a:moveTo>
                <a:lnTo>
                  <a:pt x="13466848" y="0"/>
                </a:lnTo>
                <a:lnTo>
                  <a:pt x="13466848" y="8063275"/>
                </a:lnTo>
                <a:lnTo>
                  <a:pt x="0" y="8063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88387" y="9559054"/>
            <a:ext cx="1351122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Backend most used programming languages. Yes, Javascript. Thanks to Node.js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Back-end technologies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89919" y="7822851"/>
            <a:ext cx="1351122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Backend most used database servers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204798" y="2530251"/>
            <a:ext cx="11878404" cy="5226498"/>
          </a:xfrm>
          <a:custGeom>
            <a:avLst/>
            <a:gdLst/>
            <a:ahLst/>
            <a:cxnLst/>
            <a:rect r="r" b="b" t="t" l="l"/>
            <a:pathLst>
              <a:path h="5226498" w="11878404">
                <a:moveTo>
                  <a:pt x="0" y="0"/>
                </a:moveTo>
                <a:lnTo>
                  <a:pt x="11878404" y="0"/>
                </a:lnTo>
                <a:lnTo>
                  <a:pt x="11878404" y="5226498"/>
                </a:lnTo>
                <a:lnTo>
                  <a:pt x="0" y="5226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Back-end technologies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926740" y="988583"/>
            <a:ext cx="30572" cy="8229600"/>
          </a:xfrm>
          <a:prstGeom prst="rect">
            <a:avLst/>
          </a:prstGeom>
          <a:solidFill>
            <a:srgbClr val="3B599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595487" y="3157252"/>
            <a:ext cx="11012783" cy="3406032"/>
            <a:chOff x="0" y="0"/>
            <a:chExt cx="14683711" cy="45413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60068"/>
              <a:ext cx="14683711" cy="3514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Software that helps to build software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Provides a scaffolder to work with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Provides aids, tasks and programs that speeds up software building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Each one is usually focused on one programming language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14683711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What is a Framework?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7905" y="1948982"/>
            <a:ext cx="4769220" cy="2682687"/>
          </a:xfrm>
          <a:custGeom>
            <a:avLst/>
            <a:gdLst/>
            <a:ahLst/>
            <a:cxnLst/>
            <a:rect r="r" b="b" t="t" l="l"/>
            <a:pathLst>
              <a:path h="2682687" w="4769220">
                <a:moveTo>
                  <a:pt x="0" y="0"/>
                </a:moveTo>
                <a:lnTo>
                  <a:pt x="4769221" y="0"/>
                </a:lnTo>
                <a:lnTo>
                  <a:pt x="4769221" y="2682686"/>
                </a:lnTo>
                <a:lnTo>
                  <a:pt x="0" y="268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7905" y="5819616"/>
            <a:ext cx="4769220" cy="3646544"/>
          </a:xfrm>
          <a:custGeom>
            <a:avLst/>
            <a:gdLst/>
            <a:ahLst/>
            <a:cxnLst/>
            <a:rect r="r" b="b" t="t" l="l"/>
            <a:pathLst>
              <a:path h="3646544" w="4769220">
                <a:moveTo>
                  <a:pt x="0" y="0"/>
                </a:moveTo>
                <a:lnTo>
                  <a:pt x="4769221" y="0"/>
                </a:lnTo>
                <a:lnTo>
                  <a:pt x="4769221" y="3646544"/>
                </a:lnTo>
                <a:lnTo>
                  <a:pt x="0" y="364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555" t="0" r="-32521" b="-22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6771" y="4574518"/>
            <a:ext cx="494035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Javascript Frameworks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771" y="9409010"/>
            <a:ext cx="494035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PHP Frameworks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Frameworks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Frameworks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404301" y="891227"/>
            <a:ext cx="30572" cy="8229600"/>
          </a:xfrm>
          <a:prstGeom prst="rect">
            <a:avLst/>
          </a:prstGeom>
          <a:solidFill>
            <a:srgbClr val="3B599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76250" y="1428750"/>
            <a:ext cx="11012783" cy="4777632"/>
            <a:chOff x="0" y="0"/>
            <a:chExt cx="14683711" cy="63701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60068"/>
              <a:ext cx="14683711" cy="5343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you can focus on the core software development rather than the details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It saves time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Reduces the number of errors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It’s easier to collaborate with colleagues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Avoids redundant software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Helps to write clean and secure code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14683711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Advantages of using a Framework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76896" y="1512208"/>
            <a:ext cx="4769220" cy="2682687"/>
          </a:xfrm>
          <a:custGeom>
            <a:avLst/>
            <a:gdLst/>
            <a:ahLst/>
            <a:cxnLst/>
            <a:rect r="r" b="b" t="t" l="l"/>
            <a:pathLst>
              <a:path h="2682687" w="4769220">
                <a:moveTo>
                  <a:pt x="0" y="0"/>
                </a:moveTo>
                <a:lnTo>
                  <a:pt x="4769220" y="0"/>
                </a:lnTo>
                <a:lnTo>
                  <a:pt x="4769220" y="2682687"/>
                </a:lnTo>
                <a:lnTo>
                  <a:pt x="0" y="2682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76896" y="5382843"/>
            <a:ext cx="4769220" cy="3646544"/>
          </a:xfrm>
          <a:custGeom>
            <a:avLst/>
            <a:gdLst/>
            <a:ahLst/>
            <a:cxnLst/>
            <a:rect r="r" b="b" t="t" l="l"/>
            <a:pathLst>
              <a:path h="3646544" w="4769220">
                <a:moveTo>
                  <a:pt x="0" y="0"/>
                </a:moveTo>
                <a:lnTo>
                  <a:pt x="4769220" y="0"/>
                </a:lnTo>
                <a:lnTo>
                  <a:pt x="4769220" y="3646544"/>
                </a:lnTo>
                <a:lnTo>
                  <a:pt x="0" y="3646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555" t="0" r="-32521" b="-22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05761" y="4137745"/>
            <a:ext cx="494035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Javascript Frameworks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05761" y="8972237"/>
            <a:ext cx="494035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PHP Frameworks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76250" y="6985748"/>
            <a:ext cx="11012783" cy="2043639"/>
            <a:chOff x="0" y="0"/>
            <a:chExt cx="14683711" cy="272485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60068"/>
              <a:ext cx="14683711" cy="1698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the code is not optimal</a:t>
              </a:r>
            </a:p>
            <a:p>
              <a:pPr algn="l" marL="582928" indent="-291464" lvl="1">
                <a:lnSpc>
                  <a:spcPts val="5399"/>
                </a:lnSpc>
                <a:buFont typeface="Arial"/>
                <a:buChar char="•"/>
              </a:pPr>
              <a:r>
                <a:rPr lang="en-US" sz="26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you lose control over your code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14683711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Disadvantages of using a Framework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Frameworks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Frameworks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0323" y="1726301"/>
            <a:ext cx="16347355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43753" y="4536169"/>
            <a:ext cx="9400495" cy="299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Scripting vs programming languages</a:t>
            </a:r>
          </a:p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Programming language levels</a:t>
            </a:r>
          </a:p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Translating languages</a:t>
            </a:r>
          </a:p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Programming tools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4722452" y="4567926"/>
            <a:ext cx="8843096" cy="0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3375" y="180975"/>
            <a:ext cx="1343456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Scripting vs programming code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1702" y="1872476"/>
            <a:ext cx="8334375" cy="468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Used to automate tasks (maybe interacting with applications)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They are interpreted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Less code-intensive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Every scripting language is a programming language (not the other way round)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Have limited access to computer resources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1702" y="1384226"/>
            <a:ext cx="5639421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3B599B"/>
                </a:solidFill>
                <a:latin typeface="Ovo"/>
                <a:ea typeface="Ovo"/>
                <a:cs typeface="Ovo"/>
                <a:sym typeface="Ovo"/>
              </a:rPr>
              <a:t>Scripting language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14146" y="1384226"/>
            <a:ext cx="5639421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3B599B"/>
                </a:solidFill>
                <a:latin typeface="Ovo"/>
                <a:ea typeface="Ovo"/>
                <a:cs typeface="Ovo"/>
                <a:sym typeface="Ovo"/>
              </a:rPr>
              <a:t>Programming language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14146" y="1862951"/>
            <a:ext cx="8334375" cy="269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Used to create applications 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They are compiled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More code-intensive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Have unlimited access to computer resources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14146" y="5770553"/>
            <a:ext cx="7938754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3B599B"/>
                </a:solidFill>
                <a:latin typeface="Ovo"/>
                <a:ea typeface="Ovo"/>
                <a:cs typeface="Ovo"/>
                <a:sym typeface="Ovo"/>
              </a:rPr>
              <a:t>Examples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14146" y="6212254"/>
            <a:ext cx="7803492" cy="64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C, C++, C#, Java...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1702" y="6732066"/>
            <a:ext cx="8572500" cy="56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3999">
                <a:solidFill>
                  <a:srgbClr val="3B599B"/>
                </a:solidFill>
                <a:latin typeface="Ovo"/>
                <a:ea typeface="Ovo"/>
                <a:cs typeface="Ovo"/>
                <a:sym typeface="Ovo"/>
              </a:rPr>
              <a:t>Types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1702" y="7211491"/>
            <a:ext cx="8115300" cy="132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Server-side: PHP, Ruby, Phyton, (JavaScript)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Client-side: JavaScript, CSS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9134202" y="1346126"/>
            <a:ext cx="19596" cy="8417621"/>
          </a:xfrm>
          <a:prstGeom prst="rect">
            <a:avLst/>
          </a:prstGeom>
          <a:solidFill>
            <a:srgbClr val="3849A2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Scripting vs programming code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1419" y="2358584"/>
            <a:ext cx="3750791" cy="5111018"/>
          </a:xfrm>
          <a:custGeom>
            <a:avLst/>
            <a:gdLst/>
            <a:ahLst/>
            <a:cxnLst/>
            <a:rect r="r" b="b" t="t" l="l"/>
            <a:pathLst>
              <a:path h="5111018" w="3750791">
                <a:moveTo>
                  <a:pt x="0" y="0"/>
                </a:moveTo>
                <a:lnTo>
                  <a:pt x="3750791" y="0"/>
                </a:lnTo>
                <a:lnTo>
                  <a:pt x="3750791" y="5111018"/>
                </a:lnTo>
                <a:lnTo>
                  <a:pt x="0" y="5111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2439" y="1935535"/>
            <a:ext cx="12246872" cy="3217416"/>
            <a:chOff x="0" y="0"/>
            <a:chExt cx="16329163" cy="42898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74950"/>
              <a:ext cx="16329163" cy="3514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Directly executable by CPU. No translation needed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Execution is the fastest possible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Code is optimized for this architecture (a group of CPUs)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Lightweight code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100"/>
              <a:ext cx="11430000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Advantages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2439" y="5448226"/>
            <a:ext cx="12246872" cy="3215640"/>
            <a:chOff x="0" y="0"/>
            <a:chExt cx="16329163" cy="42875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8100"/>
              <a:ext cx="11430000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Disadvantages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3058"/>
              <a:ext cx="16329163" cy="3524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Difficult to understand by people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Difficult to express a real world problem in terms of a low-level code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Prone to make mistakes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Code is CPU dependant. New CPU requires new code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82439" y="1427508"/>
            <a:ext cx="12646594" cy="38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Code </a:t>
            </a: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is expressed in binary and uses CPU instructions 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3375" y="180975"/>
            <a:ext cx="1343456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Low-level programming language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language levels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87601" y="2318935"/>
            <a:ext cx="9368469" cy="67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Basic concepts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Static vs dynamic websites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Frontend vs backend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Frameworks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Introduction to client-side programming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Scripting vs programming languages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Low-level, mid-level and high-level language/script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Programming tools</a:t>
            </a:r>
          </a:p>
          <a:p>
            <a:pPr algn="l" marL="539748" indent="-269874" lvl="1">
              <a:lnSpc>
                <a:spcPts val="3749"/>
              </a:lnSpc>
              <a:buAutoNum type="arabicPeriod" startAt="1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Introduction to JavaScript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What is JavaScript? 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What in-browser JavaScript can and can’t do? 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JavaScript versions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JavaScript engines</a:t>
            </a:r>
          </a:p>
          <a:p>
            <a:pPr algn="l" marL="1079496" indent="-359832" lvl="2">
              <a:lnSpc>
                <a:spcPts val="3749"/>
              </a:lnSpc>
              <a:buFont typeface="Arial"/>
              <a:buChar char="⚬"/>
            </a:pPr>
            <a:r>
              <a:rPr lang="en-US" sz="2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JavaScript-based languages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87601" y="675079"/>
            <a:ext cx="7708264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Index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0549" y="290904"/>
            <a:ext cx="449300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Unit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7022" y="1605354"/>
            <a:ext cx="4280059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Introduction to client-side programming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189856" y="1028700"/>
            <a:ext cx="38100" cy="8229600"/>
          </a:xfrm>
          <a:prstGeom prst="rect">
            <a:avLst/>
          </a:prstGeom>
          <a:solidFill>
            <a:srgbClr val="3B599B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598933" y="4939243"/>
            <a:ext cx="4177779" cy="2023201"/>
          </a:xfrm>
          <a:custGeom>
            <a:avLst/>
            <a:gdLst/>
            <a:ahLst/>
            <a:cxnLst/>
            <a:rect r="r" b="b" t="t" l="l"/>
            <a:pathLst>
              <a:path h="2023201" w="4177779">
                <a:moveTo>
                  <a:pt x="0" y="0"/>
                </a:moveTo>
                <a:lnTo>
                  <a:pt x="4177780" y="0"/>
                </a:lnTo>
                <a:lnTo>
                  <a:pt x="4177780" y="2023202"/>
                </a:lnTo>
                <a:lnTo>
                  <a:pt x="0" y="202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5489" y="3525760"/>
            <a:ext cx="3183811" cy="3235479"/>
          </a:xfrm>
          <a:custGeom>
            <a:avLst/>
            <a:gdLst/>
            <a:ahLst/>
            <a:cxnLst/>
            <a:rect r="r" b="b" t="t" l="l"/>
            <a:pathLst>
              <a:path h="3235479" w="3183811">
                <a:moveTo>
                  <a:pt x="0" y="0"/>
                </a:moveTo>
                <a:lnTo>
                  <a:pt x="3183811" y="0"/>
                </a:lnTo>
                <a:lnTo>
                  <a:pt x="3183811" y="3235480"/>
                </a:lnTo>
                <a:lnTo>
                  <a:pt x="0" y="323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41" t="0" r="-203820" b="-5239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6250" y="1924277"/>
            <a:ext cx="12669107" cy="1160016"/>
            <a:chOff x="0" y="0"/>
            <a:chExt cx="16892143" cy="15466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74950"/>
              <a:ext cx="16892143" cy="771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Easier to code with than binary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100"/>
              <a:ext cx="11430000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Advantages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6250" y="3189067"/>
            <a:ext cx="12669107" cy="4558665"/>
            <a:chOff x="0" y="0"/>
            <a:chExt cx="16892143" cy="60782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8100"/>
              <a:ext cx="11430000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Disadvantages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3058"/>
              <a:ext cx="16892143" cy="5315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Code utilizes nemotecnics, so it needs translation.</a:t>
              </a: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 CPU does not understand it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Not the best performance, neither the worst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Easier for programmers to understand and to solve real life problems than low-level but still difficult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Code can be executed only on the same architecture (a group of CPUs)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Code weights a little bit more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6250" y="1209675"/>
            <a:ext cx="16723122" cy="612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Nemotecnics and variable names are utilized to make programming easier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Mid-level programming language (assembly)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language levels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1428750"/>
            <a:ext cx="10966872" cy="3188841"/>
            <a:chOff x="0" y="0"/>
            <a:chExt cx="14622496" cy="42517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774950"/>
              <a:ext cx="14622496" cy="3476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The easiest to code with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Programmers can easily express real life problems and understand code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Code can be executed on several CPUs, even from different architectures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8100"/>
              <a:ext cx="9894252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Advantages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6250" y="4769991"/>
            <a:ext cx="10966872" cy="3187065"/>
            <a:chOff x="0" y="0"/>
            <a:chExt cx="14622496" cy="424942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8100"/>
              <a:ext cx="9894252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Disadvantages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63058"/>
              <a:ext cx="14622496" cy="3486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Code needs translation (compilation or interpretation).</a:t>
              </a: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 CPU does not understand it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Code weights a lot more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The worst performance. Code is not optimized at all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16252" y="3611334"/>
            <a:ext cx="5000307" cy="3064333"/>
            <a:chOff x="0" y="0"/>
            <a:chExt cx="6667077" cy="4085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67077" cy="3712140"/>
            </a:xfrm>
            <a:custGeom>
              <a:avLst/>
              <a:gdLst/>
              <a:ahLst/>
              <a:cxnLst/>
              <a:rect r="r" b="b" t="t" l="l"/>
              <a:pathLst>
                <a:path h="3712140" w="6667077">
                  <a:moveTo>
                    <a:pt x="0" y="0"/>
                  </a:moveTo>
                  <a:lnTo>
                    <a:pt x="6667077" y="0"/>
                  </a:lnTo>
                  <a:lnTo>
                    <a:pt x="6667077" y="3712140"/>
                  </a:lnTo>
                  <a:lnTo>
                    <a:pt x="0" y="371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3723827"/>
              <a:ext cx="6667077" cy="36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1500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a Javascript code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6250" y="8328530"/>
            <a:ext cx="10966872" cy="1024890"/>
            <a:chOff x="0" y="0"/>
            <a:chExt cx="14622496" cy="136652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38100"/>
              <a:ext cx="11430000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Examples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85258"/>
              <a:ext cx="14622496" cy="781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PHP, C, C++, C#, Java, JavaScript, ...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High-level programming language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language levels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36809" y="2303171"/>
            <a:ext cx="4549803" cy="5680658"/>
          </a:xfrm>
          <a:custGeom>
            <a:avLst/>
            <a:gdLst/>
            <a:ahLst/>
            <a:cxnLst/>
            <a:rect r="r" b="b" t="t" l="l"/>
            <a:pathLst>
              <a:path h="5680658" w="4549803">
                <a:moveTo>
                  <a:pt x="0" y="0"/>
                </a:moveTo>
                <a:lnTo>
                  <a:pt x="4549803" y="0"/>
                </a:lnTo>
                <a:lnTo>
                  <a:pt x="4549803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63" t="0" r="-1726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6250" y="1428750"/>
            <a:ext cx="11881035" cy="3844289"/>
            <a:chOff x="0" y="0"/>
            <a:chExt cx="15841381" cy="51257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10719006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Compilation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63058"/>
              <a:ext cx="15841381" cy="4362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All code is translated (compiled) using several stages, and stored in one executable architecture-dependant file.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If executing in another architecture is needed, code must be recompiled (with a compiler for this architecture)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Once executable file is obtained, it is fast to execute the program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6250" y="5532850"/>
            <a:ext cx="11881035" cy="1844040"/>
            <a:chOff x="0" y="0"/>
            <a:chExt cx="15841381" cy="24587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8100"/>
              <a:ext cx="10719006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Advantages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3058"/>
              <a:ext cx="15841381" cy="1695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Once obtained executable, it is fast to execute the program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All errors are detected before execution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6250" y="7529290"/>
            <a:ext cx="11881035" cy="1158240"/>
            <a:chOff x="0" y="0"/>
            <a:chExt cx="15841381" cy="15443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8100"/>
              <a:ext cx="10719006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Disadvantages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63058"/>
              <a:ext cx="15841381" cy="781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It can be slow to get the executable file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Compilated languages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Translating languages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1428750"/>
            <a:ext cx="11881035" cy="3158489"/>
            <a:chOff x="0" y="0"/>
            <a:chExt cx="15841381" cy="42113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10719006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Interpretation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63058"/>
              <a:ext cx="15841381" cy="3448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Interpreter takes a line, search for errors, optimize it, translate it into machine code and execute. No file is created nor stored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If executing in another architecture is needed, an interpreter for such architecture executes source code must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6250" y="4739639"/>
            <a:ext cx="11881035" cy="1844040"/>
            <a:chOff x="0" y="0"/>
            <a:chExt cx="15841381" cy="245872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8100"/>
              <a:ext cx="10719006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Advantages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63058"/>
              <a:ext cx="15841381" cy="1695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Memory efficient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Quick to start executing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6250" y="6825589"/>
            <a:ext cx="11881035" cy="1158240"/>
            <a:chOff x="0" y="0"/>
            <a:chExt cx="15841381" cy="154432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8100"/>
              <a:ext cx="10719006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Disadvantages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63058"/>
              <a:ext cx="15841381" cy="781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At the end executing is slower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Interpreted languages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Translating languages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6379" y="2098653"/>
            <a:ext cx="9995241" cy="6089693"/>
          </a:xfrm>
          <a:custGeom>
            <a:avLst/>
            <a:gdLst/>
            <a:ahLst/>
            <a:cxnLst/>
            <a:rect r="r" b="b" t="t" l="l"/>
            <a:pathLst>
              <a:path h="6089693" w="9995241">
                <a:moveTo>
                  <a:pt x="0" y="0"/>
                </a:moveTo>
                <a:lnTo>
                  <a:pt x="9995242" y="0"/>
                </a:lnTo>
                <a:lnTo>
                  <a:pt x="9995242" y="6089694"/>
                </a:lnTo>
                <a:lnTo>
                  <a:pt x="0" y="6089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Interpreted vs compiled languages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Translating languages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731" y="1895210"/>
            <a:ext cx="12682684" cy="7346293"/>
          </a:xfrm>
          <a:custGeom>
            <a:avLst/>
            <a:gdLst/>
            <a:ahLst/>
            <a:cxnLst/>
            <a:rect r="r" b="b" t="t" l="l"/>
            <a:pathLst>
              <a:path h="7346293" w="12682684">
                <a:moveTo>
                  <a:pt x="0" y="0"/>
                </a:moveTo>
                <a:lnTo>
                  <a:pt x="12682685" y="0"/>
                </a:lnTo>
                <a:lnTo>
                  <a:pt x="12682685" y="7346293"/>
                </a:lnTo>
                <a:lnTo>
                  <a:pt x="0" y="7346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7679" y="3523422"/>
            <a:ext cx="4949794" cy="4294674"/>
          </a:xfrm>
          <a:custGeom>
            <a:avLst/>
            <a:gdLst/>
            <a:ahLst/>
            <a:cxnLst/>
            <a:rect r="r" b="b" t="t" l="l"/>
            <a:pathLst>
              <a:path h="4294674" w="4949794">
                <a:moveTo>
                  <a:pt x="0" y="0"/>
                </a:moveTo>
                <a:lnTo>
                  <a:pt x="4949793" y="0"/>
                </a:lnTo>
                <a:lnTo>
                  <a:pt x="4949793" y="4294674"/>
                </a:lnTo>
                <a:lnTo>
                  <a:pt x="0" y="4294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02658" y="9184353"/>
            <a:ext cx="12682684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Visual Studio code is a powerful code editor with lots of extensions and aids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Writing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47157" y="1848348"/>
            <a:ext cx="13193686" cy="7390035"/>
          </a:xfrm>
          <a:custGeom>
            <a:avLst/>
            <a:gdLst/>
            <a:ahLst/>
            <a:cxnLst/>
            <a:rect r="r" b="b" t="t" l="l"/>
            <a:pathLst>
              <a:path h="7390035" w="13193686">
                <a:moveTo>
                  <a:pt x="0" y="0"/>
                </a:moveTo>
                <a:lnTo>
                  <a:pt x="13193686" y="0"/>
                </a:lnTo>
                <a:lnTo>
                  <a:pt x="13193686" y="7390035"/>
                </a:lnTo>
                <a:lnTo>
                  <a:pt x="0" y="739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02658" y="9159361"/>
            <a:ext cx="12682684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Playcode is a powerful online JavaScript (among others) execution environment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Testing code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771" y="1782422"/>
            <a:ext cx="11631933" cy="7313331"/>
          </a:xfrm>
          <a:custGeom>
            <a:avLst/>
            <a:gdLst/>
            <a:ahLst/>
            <a:cxnLst/>
            <a:rect r="r" b="b" t="t" l="l"/>
            <a:pathLst>
              <a:path h="7313331" w="11631933">
                <a:moveTo>
                  <a:pt x="0" y="0"/>
                </a:moveTo>
                <a:lnTo>
                  <a:pt x="11631933" y="0"/>
                </a:lnTo>
                <a:lnTo>
                  <a:pt x="11631933" y="7313331"/>
                </a:lnTo>
                <a:lnTo>
                  <a:pt x="0" y="7313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7973" y="1782422"/>
            <a:ext cx="5400143" cy="3223427"/>
          </a:xfrm>
          <a:custGeom>
            <a:avLst/>
            <a:gdLst/>
            <a:ahLst/>
            <a:cxnLst/>
            <a:rect r="r" b="b" t="t" l="l"/>
            <a:pathLst>
              <a:path h="3223427" w="5400143">
                <a:moveTo>
                  <a:pt x="0" y="0"/>
                </a:moveTo>
                <a:lnTo>
                  <a:pt x="5400143" y="0"/>
                </a:lnTo>
                <a:lnTo>
                  <a:pt x="5400143" y="3223427"/>
                </a:lnTo>
                <a:lnTo>
                  <a:pt x="0" y="3223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1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27973" y="5143500"/>
            <a:ext cx="5334872" cy="3621573"/>
          </a:xfrm>
          <a:custGeom>
            <a:avLst/>
            <a:gdLst/>
            <a:ahLst/>
            <a:cxnLst/>
            <a:rect r="r" b="b" t="t" l="l"/>
            <a:pathLst>
              <a:path h="3621573" w="5334872">
                <a:moveTo>
                  <a:pt x="0" y="0"/>
                </a:moveTo>
                <a:lnTo>
                  <a:pt x="5334872" y="0"/>
                </a:lnTo>
                <a:lnTo>
                  <a:pt x="5334872" y="3621573"/>
                </a:lnTo>
                <a:lnTo>
                  <a:pt x="0" y="3621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90128" y="9587666"/>
            <a:ext cx="12682684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StackOverflow is the place to go when you have any question. </a:t>
            </a:r>
            <a:r>
              <a:rPr lang="en-US" sz="1500" u="sng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  <a:hlinkClick r:id="rId5" tooltip="https://stackoverflow.com"/>
              </a:rPr>
              <a:t>English</a:t>
            </a: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 and </a:t>
            </a:r>
            <a:r>
              <a:rPr lang="en-US" sz="1500" u="sng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  <a:hlinkClick r:id="rId6" tooltip="https://es.stackoverflow.com"/>
              </a:rPr>
              <a:t>Spanish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Looking for help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28167" y="5587325"/>
            <a:ext cx="10231666" cy="3983813"/>
          </a:xfrm>
          <a:custGeom>
            <a:avLst/>
            <a:gdLst/>
            <a:ahLst/>
            <a:cxnLst/>
            <a:rect r="r" b="b" t="t" l="l"/>
            <a:pathLst>
              <a:path h="3983813" w="10231666">
                <a:moveTo>
                  <a:pt x="0" y="0"/>
                </a:moveTo>
                <a:lnTo>
                  <a:pt x="10231666" y="0"/>
                </a:lnTo>
                <a:lnTo>
                  <a:pt x="10231666" y="3983813"/>
                </a:lnTo>
                <a:lnTo>
                  <a:pt x="0" y="3983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07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250" y="1946275"/>
            <a:ext cx="16428908" cy="338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Tracks changes on source code over time allowing to revert them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Prevents source code from accidental changes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Allows users to work at the same time, on different parts of the same code and eventually merge them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Allows moving along versions effortlessly 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Avoids having to use messy file names like “definitivo”, “último”, “final”, “final v1”,...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Benefits of using a version control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7295" y="2563755"/>
            <a:ext cx="7160048" cy="4475030"/>
          </a:xfrm>
          <a:custGeom>
            <a:avLst/>
            <a:gdLst/>
            <a:ahLst/>
            <a:cxnLst/>
            <a:rect r="r" b="b" t="t" l="l"/>
            <a:pathLst>
              <a:path h="4475030" w="7160048">
                <a:moveTo>
                  <a:pt x="0" y="0"/>
                </a:moveTo>
                <a:lnTo>
                  <a:pt x="7160049" y="0"/>
                </a:lnTo>
                <a:lnTo>
                  <a:pt x="7160049" y="4475030"/>
                </a:lnTo>
                <a:lnTo>
                  <a:pt x="0" y="4475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27969" y="3014063"/>
            <a:ext cx="8666346" cy="335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It is a distributed control version system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It is not the only one, but it is the de facto standard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It is free and open source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There are several websites working with Git system (github, gitlab, bitbucket)...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6771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Git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26718" y="2421626"/>
            <a:ext cx="13434563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00696" y="3935412"/>
            <a:ext cx="5045393" cy="222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Static vs dynamic websites</a:t>
            </a:r>
          </a:p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Frontend vs backend</a:t>
            </a:r>
          </a:p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Frameworks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4722452" y="3872601"/>
            <a:ext cx="8843096" cy="0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043" y="1809117"/>
            <a:ext cx="13453914" cy="6668765"/>
          </a:xfrm>
          <a:custGeom>
            <a:avLst/>
            <a:gdLst/>
            <a:ahLst/>
            <a:cxnLst/>
            <a:rect r="r" b="b" t="t" l="l"/>
            <a:pathLst>
              <a:path h="6668765" w="13453914">
                <a:moveTo>
                  <a:pt x="0" y="0"/>
                </a:moveTo>
                <a:lnTo>
                  <a:pt x="13453914" y="0"/>
                </a:lnTo>
                <a:lnTo>
                  <a:pt x="13453914" y="6668766"/>
                </a:lnTo>
                <a:lnTo>
                  <a:pt x="0" y="666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7043" y="8420733"/>
            <a:ext cx="13453914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BAsic concepts: remote repository, local repository, staging area, working directory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Basic concepts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5061" y="2160765"/>
            <a:ext cx="6652089" cy="5965469"/>
          </a:xfrm>
          <a:custGeom>
            <a:avLst/>
            <a:gdLst/>
            <a:ahLst/>
            <a:cxnLst/>
            <a:rect r="r" b="b" t="t" l="l"/>
            <a:pathLst>
              <a:path h="5965469" w="6652089">
                <a:moveTo>
                  <a:pt x="0" y="0"/>
                </a:moveTo>
                <a:lnTo>
                  <a:pt x="6652089" y="0"/>
                </a:lnTo>
                <a:lnTo>
                  <a:pt x="6652089" y="5965470"/>
                </a:lnTo>
                <a:lnTo>
                  <a:pt x="0" y="5965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6250" y="1620449"/>
            <a:ext cx="10488221" cy="2501264"/>
            <a:chOff x="0" y="0"/>
            <a:chExt cx="13984294" cy="33350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9462416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Remote repository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63058"/>
              <a:ext cx="13984294" cy="2571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Contains a master copy of the whole project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Each developer copies (clone) remote repository into his local repository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Basic concepts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76250" y="4684888"/>
            <a:ext cx="10488221" cy="3187064"/>
            <a:chOff x="0" y="0"/>
            <a:chExt cx="13984294" cy="424941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8100"/>
              <a:ext cx="9462416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Local repository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63058"/>
              <a:ext cx="13984294" cy="3486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Contains the original project modified by the developer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When a milestone is reached, code is uploaded to remote repository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If something breaks at local, a copy of remote repository can be cloned again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3375" y="4987750"/>
            <a:ext cx="9100934" cy="1844039"/>
            <a:chOff x="0" y="0"/>
            <a:chExt cx="12134579" cy="24587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8210813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Working directory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63058"/>
              <a:ext cx="12134579" cy="1695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Directory where remote repository is donwloaded (cloned)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Is where developer will work at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3375" y="2146121"/>
            <a:ext cx="8939885" cy="2501264"/>
            <a:chOff x="0" y="0"/>
            <a:chExt cx="11919846" cy="333501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8100"/>
              <a:ext cx="8065515" cy="766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Staging area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63058"/>
              <a:ext cx="11919846" cy="2571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Intermediate storage area prior to update local repository</a:t>
              </a:r>
            </a:p>
            <a:p>
              <a:pPr algn="l" marL="561341" indent="-280670" lvl="1">
                <a:lnSpc>
                  <a:spcPts val="520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It implies information about local changes being stored in ./git/index file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61759" y="2607015"/>
            <a:ext cx="7954801" cy="3942994"/>
          </a:xfrm>
          <a:custGeom>
            <a:avLst/>
            <a:gdLst/>
            <a:ahLst/>
            <a:cxnLst/>
            <a:rect r="r" b="b" t="t" l="l"/>
            <a:pathLst>
              <a:path h="3942994" w="7954801">
                <a:moveTo>
                  <a:pt x="0" y="0"/>
                </a:moveTo>
                <a:lnTo>
                  <a:pt x="7954800" y="0"/>
                </a:lnTo>
                <a:lnTo>
                  <a:pt x="7954800" y="3942994"/>
                </a:lnTo>
                <a:lnTo>
                  <a:pt x="0" y="3942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Basic concepts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Basic workflow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350029" y="1628670"/>
            <a:ext cx="721884" cy="715108"/>
            <a:chOff x="0" y="0"/>
            <a:chExt cx="951265" cy="9423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1265" cy="942335"/>
            </a:xfrm>
            <a:custGeom>
              <a:avLst/>
              <a:gdLst/>
              <a:ahLst/>
              <a:cxnLst/>
              <a:rect r="r" b="b" t="t" l="l"/>
              <a:pathLst>
                <a:path h="942335" w="951265">
                  <a:moveTo>
                    <a:pt x="475632" y="0"/>
                  </a:moveTo>
                  <a:cubicBezTo>
                    <a:pt x="212948" y="0"/>
                    <a:pt x="0" y="210949"/>
                    <a:pt x="0" y="471168"/>
                  </a:cubicBezTo>
                  <a:cubicBezTo>
                    <a:pt x="0" y="731386"/>
                    <a:pt x="212948" y="942335"/>
                    <a:pt x="475632" y="942335"/>
                  </a:cubicBezTo>
                  <a:cubicBezTo>
                    <a:pt x="738317" y="942335"/>
                    <a:pt x="951265" y="731386"/>
                    <a:pt x="951265" y="471168"/>
                  </a:cubicBezTo>
                  <a:cubicBezTo>
                    <a:pt x="951265" y="210949"/>
                    <a:pt x="738317" y="0"/>
                    <a:pt x="475632" y="0"/>
                  </a:cubicBezTo>
                  <a:close/>
                </a:path>
              </a:pathLst>
            </a:custGeom>
            <a:solidFill>
              <a:srgbClr val="3B599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89181" y="97869"/>
              <a:ext cx="772902" cy="75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89863" y="2955831"/>
            <a:ext cx="721884" cy="715108"/>
            <a:chOff x="0" y="0"/>
            <a:chExt cx="951265" cy="9423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1265" cy="942335"/>
            </a:xfrm>
            <a:custGeom>
              <a:avLst/>
              <a:gdLst/>
              <a:ahLst/>
              <a:cxnLst/>
              <a:rect r="r" b="b" t="t" l="l"/>
              <a:pathLst>
                <a:path h="942335" w="951265">
                  <a:moveTo>
                    <a:pt x="475632" y="0"/>
                  </a:moveTo>
                  <a:cubicBezTo>
                    <a:pt x="212948" y="0"/>
                    <a:pt x="0" y="210949"/>
                    <a:pt x="0" y="471168"/>
                  </a:cubicBezTo>
                  <a:cubicBezTo>
                    <a:pt x="0" y="731386"/>
                    <a:pt x="212948" y="942335"/>
                    <a:pt x="475632" y="942335"/>
                  </a:cubicBezTo>
                  <a:cubicBezTo>
                    <a:pt x="738317" y="942335"/>
                    <a:pt x="951265" y="731386"/>
                    <a:pt x="951265" y="471168"/>
                  </a:cubicBezTo>
                  <a:cubicBezTo>
                    <a:pt x="951265" y="210949"/>
                    <a:pt x="738317" y="0"/>
                    <a:pt x="475632" y="0"/>
                  </a:cubicBezTo>
                  <a:close/>
                </a:path>
              </a:pathLst>
            </a:custGeom>
            <a:solidFill>
              <a:srgbClr val="3B599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89181" y="97869"/>
              <a:ext cx="772902" cy="75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59550" y="5644852"/>
            <a:ext cx="721884" cy="715108"/>
            <a:chOff x="0" y="0"/>
            <a:chExt cx="951265" cy="9423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51265" cy="942335"/>
            </a:xfrm>
            <a:custGeom>
              <a:avLst/>
              <a:gdLst/>
              <a:ahLst/>
              <a:cxnLst/>
              <a:rect r="r" b="b" t="t" l="l"/>
              <a:pathLst>
                <a:path h="942335" w="951265">
                  <a:moveTo>
                    <a:pt x="475632" y="0"/>
                  </a:moveTo>
                  <a:cubicBezTo>
                    <a:pt x="212948" y="0"/>
                    <a:pt x="0" y="210949"/>
                    <a:pt x="0" y="471168"/>
                  </a:cubicBezTo>
                  <a:cubicBezTo>
                    <a:pt x="0" y="731386"/>
                    <a:pt x="212948" y="942335"/>
                    <a:pt x="475632" y="942335"/>
                  </a:cubicBezTo>
                  <a:cubicBezTo>
                    <a:pt x="738317" y="942335"/>
                    <a:pt x="951265" y="731386"/>
                    <a:pt x="951265" y="471168"/>
                  </a:cubicBezTo>
                  <a:cubicBezTo>
                    <a:pt x="951265" y="210949"/>
                    <a:pt x="738317" y="0"/>
                    <a:pt x="475632" y="0"/>
                  </a:cubicBezTo>
                  <a:close/>
                </a:path>
              </a:pathLst>
            </a:custGeom>
            <a:solidFill>
              <a:srgbClr val="3B599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89181" y="97869"/>
              <a:ext cx="772902" cy="75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4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7050805" y="2343777"/>
            <a:ext cx="1660166" cy="612053"/>
          </a:xfrm>
          <a:prstGeom prst="line">
            <a:avLst/>
          </a:prstGeom>
          <a:ln cap="flat" w="38100">
            <a:solidFill>
              <a:srgbClr val="3849A2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7050805" y="3670938"/>
            <a:ext cx="1660166" cy="725406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8354146" y="8141867"/>
            <a:ext cx="721884" cy="715108"/>
            <a:chOff x="0" y="0"/>
            <a:chExt cx="951265" cy="9423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1265" cy="942335"/>
            </a:xfrm>
            <a:custGeom>
              <a:avLst/>
              <a:gdLst/>
              <a:ahLst/>
              <a:cxnLst/>
              <a:rect r="r" b="b" t="t" l="l"/>
              <a:pathLst>
                <a:path h="942335" w="951265">
                  <a:moveTo>
                    <a:pt x="475632" y="0"/>
                  </a:moveTo>
                  <a:cubicBezTo>
                    <a:pt x="212948" y="0"/>
                    <a:pt x="0" y="210949"/>
                    <a:pt x="0" y="471168"/>
                  </a:cubicBezTo>
                  <a:cubicBezTo>
                    <a:pt x="0" y="731386"/>
                    <a:pt x="212948" y="942335"/>
                    <a:pt x="475632" y="942335"/>
                  </a:cubicBezTo>
                  <a:cubicBezTo>
                    <a:pt x="738317" y="942335"/>
                    <a:pt x="951265" y="731386"/>
                    <a:pt x="951265" y="471168"/>
                  </a:cubicBezTo>
                  <a:cubicBezTo>
                    <a:pt x="951265" y="210949"/>
                    <a:pt x="738317" y="0"/>
                    <a:pt x="475632" y="0"/>
                  </a:cubicBezTo>
                  <a:close/>
                </a:path>
              </a:pathLst>
            </a:custGeom>
            <a:solidFill>
              <a:srgbClr val="3B599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9181" y="97869"/>
              <a:ext cx="772902" cy="75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6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8715088" y="7608467"/>
            <a:ext cx="5404" cy="533400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8354146" y="9387339"/>
            <a:ext cx="721884" cy="715108"/>
            <a:chOff x="0" y="0"/>
            <a:chExt cx="951265" cy="9423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51265" cy="942335"/>
            </a:xfrm>
            <a:custGeom>
              <a:avLst/>
              <a:gdLst/>
              <a:ahLst/>
              <a:cxnLst/>
              <a:rect r="r" b="b" t="t" l="l"/>
              <a:pathLst>
                <a:path h="942335" w="951265">
                  <a:moveTo>
                    <a:pt x="475632" y="0"/>
                  </a:moveTo>
                  <a:cubicBezTo>
                    <a:pt x="212948" y="0"/>
                    <a:pt x="0" y="210949"/>
                    <a:pt x="0" y="471168"/>
                  </a:cubicBezTo>
                  <a:cubicBezTo>
                    <a:pt x="0" y="731386"/>
                    <a:pt x="212948" y="942335"/>
                    <a:pt x="475632" y="942335"/>
                  </a:cubicBezTo>
                  <a:cubicBezTo>
                    <a:pt x="738317" y="942335"/>
                    <a:pt x="951265" y="731386"/>
                    <a:pt x="951265" y="471168"/>
                  </a:cubicBezTo>
                  <a:cubicBezTo>
                    <a:pt x="951265" y="210949"/>
                    <a:pt x="738317" y="0"/>
                    <a:pt x="475632" y="0"/>
                  </a:cubicBezTo>
                  <a:close/>
                </a:path>
              </a:pathLst>
            </a:custGeom>
            <a:solidFill>
              <a:srgbClr val="3B599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89181" y="97869"/>
              <a:ext cx="772902" cy="75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7 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>
            <a:off x="8715088" y="8443892"/>
            <a:ext cx="5404" cy="943447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9233891" y="1652848"/>
            <a:ext cx="7758898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Create a remote repository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55161" y="2926789"/>
            <a:ext cx="4132772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Clone remote repository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33891" y="5678615"/>
            <a:ext cx="698133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Create or modify files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33891" y="8166046"/>
            <a:ext cx="698133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Add to local repository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33891" y="9411518"/>
            <a:ext cx="698133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Add to remote repository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359550" y="6893360"/>
            <a:ext cx="721884" cy="715108"/>
            <a:chOff x="0" y="0"/>
            <a:chExt cx="951265" cy="9423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51265" cy="942335"/>
            </a:xfrm>
            <a:custGeom>
              <a:avLst/>
              <a:gdLst/>
              <a:ahLst/>
              <a:cxnLst/>
              <a:rect r="r" b="b" t="t" l="l"/>
              <a:pathLst>
                <a:path h="942335" w="951265">
                  <a:moveTo>
                    <a:pt x="475632" y="0"/>
                  </a:moveTo>
                  <a:cubicBezTo>
                    <a:pt x="212948" y="0"/>
                    <a:pt x="0" y="210949"/>
                    <a:pt x="0" y="471168"/>
                  </a:cubicBezTo>
                  <a:cubicBezTo>
                    <a:pt x="0" y="731386"/>
                    <a:pt x="212948" y="942335"/>
                    <a:pt x="475632" y="942335"/>
                  </a:cubicBezTo>
                  <a:cubicBezTo>
                    <a:pt x="738317" y="942335"/>
                    <a:pt x="951265" y="731386"/>
                    <a:pt x="951265" y="471168"/>
                  </a:cubicBezTo>
                  <a:cubicBezTo>
                    <a:pt x="951265" y="210949"/>
                    <a:pt x="738317" y="0"/>
                    <a:pt x="475632" y="0"/>
                  </a:cubicBezTo>
                  <a:close/>
                </a:path>
              </a:pathLst>
            </a:custGeom>
            <a:solidFill>
              <a:srgbClr val="3B599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89181" y="97869"/>
              <a:ext cx="772902" cy="75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5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233891" y="6944208"/>
            <a:ext cx="6981334" cy="527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9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Add to stage area</a:t>
            </a:r>
          </a:p>
        </p:txBody>
      </p:sp>
      <p:sp>
        <p:nvSpPr>
          <p:cNvPr name="AutoShape 32" id="32"/>
          <p:cNvSpPr/>
          <p:nvPr/>
        </p:nvSpPr>
        <p:spPr>
          <a:xfrm>
            <a:off x="8720492" y="6359960"/>
            <a:ext cx="0" cy="533400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3" id="33"/>
          <p:cNvGrpSpPr/>
          <p:nvPr/>
        </p:nvGrpSpPr>
        <p:grpSpPr>
          <a:xfrm rot="0">
            <a:off x="10049068" y="2955831"/>
            <a:ext cx="721884" cy="715108"/>
            <a:chOff x="0" y="0"/>
            <a:chExt cx="951265" cy="94233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51265" cy="942335"/>
            </a:xfrm>
            <a:custGeom>
              <a:avLst/>
              <a:gdLst/>
              <a:ahLst/>
              <a:cxnLst/>
              <a:rect r="r" b="b" t="t" l="l"/>
              <a:pathLst>
                <a:path h="942335" w="951265">
                  <a:moveTo>
                    <a:pt x="475632" y="0"/>
                  </a:moveTo>
                  <a:cubicBezTo>
                    <a:pt x="212948" y="0"/>
                    <a:pt x="0" y="210949"/>
                    <a:pt x="0" y="471168"/>
                  </a:cubicBezTo>
                  <a:cubicBezTo>
                    <a:pt x="0" y="731386"/>
                    <a:pt x="212948" y="942335"/>
                    <a:pt x="475632" y="942335"/>
                  </a:cubicBezTo>
                  <a:cubicBezTo>
                    <a:pt x="738317" y="942335"/>
                    <a:pt x="951265" y="731386"/>
                    <a:pt x="951265" y="471168"/>
                  </a:cubicBezTo>
                  <a:cubicBezTo>
                    <a:pt x="951265" y="210949"/>
                    <a:pt x="738317" y="0"/>
                    <a:pt x="475632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89181" y="97869"/>
              <a:ext cx="772902" cy="75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2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8710970" y="2343777"/>
            <a:ext cx="1699039" cy="612053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H="true">
            <a:off x="8720492" y="3670938"/>
            <a:ext cx="1689518" cy="725406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8" id="38"/>
          <p:cNvSpPr txBox="true"/>
          <p:nvPr/>
        </p:nvSpPr>
        <p:spPr>
          <a:xfrm rot="0">
            <a:off x="10861505" y="2980010"/>
            <a:ext cx="6271799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Link to an existing remote repository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8350029" y="4396344"/>
            <a:ext cx="721884" cy="715108"/>
            <a:chOff x="0" y="0"/>
            <a:chExt cx="951265" cy="94233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51265" cy="942335"/>
            </a:xfrm>
            <a:custGeom>
              <a:avLst/>
              <a:gdLst/>
              <a:ahLst/>
              <a:cxnLst/>
              <a:rect r="r" b="b" t="t" l="l"/>
              <a:pathLst>
                <a:path h="942335" w="951265">
                  <a:moveTo>
                    <a:pt x="475632" y="0"/>
                  </a:moveTo>
                  <a:cubicBezTo>
                    <a:pt x="212948" y="0"/>
                    <a:pt x="0" y="210949"/>
                    <a:pt x="0" y="471168"/>
                  </a:cubicBezTo>
                  <a:cubicBezTo>
                    <a:pt x="0" y="731386"/>
                    <a:pt x="212948" y="942335"/>
                    <a:pt x="475632" y="942335"/>
                  </a:cubicBezTo>
                  <a:cubicBezTo>
                    <a:pt x="738317" y="942335"/>
                    <a:pt x="951265" y="731386"/>
                    <a:pt x="951265" y="471168"/>
                  </a:cubicBezTo>
                  <a:cubicBezTo>
                    <a:pt x="951265" y="210949"/>
                    <a:pt x="738317" y="0"/>
                    <a:pt x="475632" y="0"/>
                  </a:cubicBezTo>
                  <a:close/>
                </a:path>
              </a:pathLst>
            </a:custGeom>
            <a:solidFill>
              <a:srgbClr val="3B599B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89181" y="97869"/>
              <a:ext cx="772902" cy="756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0"/>
                </a:lnSpc>
              </a:pPr>
              <a:r>
                <a:rPr lang="en-US" sz="3000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3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8710970" y="5111452"/>
            <a:ext cx="9522" cy="533400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3" id="43"/>
          <p:cNvSpPr txBox="true"/>
          <p:nvPr/>
        </p:nvSpPr>
        <p:spPr>
          <a:xfrm rot="0">
            <a:off x="9233891" y="4393789"/>
            <a:ext cx="698133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Authenticate yourself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4406" y="1686284"/>
            <a:ext cx="12939187" cy="7879886"/>
          </a:xfrm>
          <a:custGeom>
            <a:avLst/>
            <a:gdLst/>
            <a:ahLst/>
            <a:cxnLst/>
            <a:rect r="r" b="b" t="t" l="l"/>
            <a:pathLst>
              <a:path h="7879886" w="12939187">
                <a:moveTo>
                  <a:pt x="0" y="0"/>
                </a:moveTo>
                <a:lnTo>
                  <a:pt x="12939188" y="0"/>
                </a:lnTo>
                <a:lnTo>
                  <a:pt x="12939188" y="7879886"/>
                </a:lnTo>
                <a:lnTo>
                  <a:pt x="0" y="787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Cloning an already existent github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12495" y="9509020"/>
            <a:ext cx="1366300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How to get HTTPS URL, needed to clone a remote repository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3563" y="1687197"/>
            <a:ext cx="8433271" cy="2920020"/>
          </a:xfrm>
          <a:custGeom>
            <a:avLst/>
            <a:gdLst/>
            <a:ahLst/>
            <a:cxnLst/>
            <a:rect r="r" b="b" t="t" l="l"/>
            <a:pathLst>
              <a:path h="2920020" w="8433271">
                <a:moveTo>
                  <a:pt x="0" y="0"/>
                </a:moveTo>
                <a:lnTo>
                  <a:pt x="8433270" y="0"/>
                </a:lnTo>
                <a:lnTo>
                  <a:pt x="8433270" y="2920020"/>
                </a:lnTo>
                <a:lnTo>
                  <a:pt x="0" y="2920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75905" y="2550033"/>
            <a:ext cx="9200973" cy="5750608"/>
          </a:xfrm>
          <a:custGeom>
            <a:avLst/>
            <a:gdLst/>
            <a:ahLst/>
            <a:cxnLst/>
            <a:rect r="r" b="b" t="t" l="l"/>
            <a:pathLst>
              <a:path h="5750608" w="9200973">
                <a:moveTo>
                  <a:pt x="0" y="0"/>
                </a:moveTo>
                <a:lnTo>
                  <a:pt x="9200973" y="0"/>
                </a:lnTo>
                <a:lnTo>
                  <a:pt x="9200973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38504" y="6186887"/>
            <a:ext cx="8146917" cy="3767949"/>
          </a:xfrm>
          <a:custGeom>
            <a:avLst/>
            <a:gdLst/>
            <a:ahLst/>
            <a:cxnLst/>
            <a:rect r="r" b="b" t="t" l="l"/>
            <a:pathLst>
              <a:path h="3767949" w="8146917">
                <a:moveTo>
                  <a:pt x="0" y="0"/>
                </a:moveTo>
                <a:lnTo>
                  <a:pt x="8146917" y="0"/>
                </a:lnTo>
                <a:lnTo>
                  <a:pt x="8146917" y="3767949"/>
                </a:lnTo>
                <a:lnTo>
                  <a:pt x="0" y="376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Identifying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107228" y="8279130"/>
            <a:ext cx="2464117" cy="236220"/>
            <a:chOff x="0" y="0"/>
            <a:chExt cx="3285490" cy="3149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33020"/>
              <a:ext cx="3190240" cy="240030"/>
            </a:xfrm>
            <a:custGeom>
              <a:avLst/>
              <a:gdLst/>
              <a:ahLst/>
              <a:cxnLst/>
              <a:rect r="r" b="b" t="t" l="l"/>
              <a:pathLst>
                <a:path h="240030" w="3190240">
                  <a:moveTo>
                    <a:pt x="85090" y="21590"/>
                  </a:moveTo>
                  <a:cubicBezTo>
                    <a:pt x="1074420" y="46990"/>
                    <a:pt x="1193800" y="19050"/>
                    <a:pt x="1399540" y="17780"/>
                  </a:cubicBezTo>
                  <a:cubicBezTo>
                    <a:pt x="1709420" y="13970"/>
                    <a:pt x="2247900" y="73660"/>
                    <a:pt x="2561590" y="66040"/>
                  </a:cubicBezTo>
                  <a:cubicBezTo>
                    <a:pt x="2776220" y="60960"/>
                    <a:pt x="3009900" y="0"/>
                    <a:pt x="3102610" y="17780"/>
                  </a:cubicBezTo>
                  <a:cubicBezTo>
                    <a:pt x="3138170" y="24130"/>
                    <a:pt x="3158490" y="36830"/>
                    <a:pt x="3172460" y="52070"/>
                  </a:cubicBezTo>
                  <a:cubicBezTo>
                    <a:pt x="3183890" y="66040"/>
                    <a:pt x="3187700" y="86360"/>
                    <a:pt x="3186430" y="102870"/>
                  </a:cubicBezTo>
                  <a:cubicBezTo>
                    <a:pt x="3186430" y="119380"/>
                    <a:pt x="3178810" y="139700"/>
                    <a:pt x="3168650" y="152400"/>
                  </a:cubicBezTo>
                  <a:cubicBezTo>
                    <a:pt x="3157220" y="165100"/>
                    <a:pt x="3139440" y="176530"/>
                    <a:pt x="3122930" y="180340"/>
                  </a:cubicBezTo>
                  <a:cubicBezTo>
                    <a:pt x="3107690" y="184150"/>
                    <a:pt x="3086100" y="184150"/>
                    <a:pt x="3070860" y="175260"/>
                  </a:cubicBezTo>
                  <a:cubicBezTo>
                    <a:pt x="3051810" y="165100"/>
                    <a:pt x="3028950" y="135890"/>
                    <a:pt x="3022600" y="114300"/>
                  </a:cubicBezTo>
                  <a:cubicBezTo>
                    <a:pt x="3018790" y="97790"/>
                    <a:pt x="3023870" y="77470"/>
                    <a:pt x="3031490" y="62230"/>
                  </a:cubicBezTo>
                  <a:cubicBezTo>
                    <a:pt x="3037840" y="48260"/>
                    <a:pt x="3051810" y="31750"/>
                    <a:pt x="3068320" y="25400"/>
                  </a:cubicBezTo>
                  <a:cubicBezTo>
                    <a:pt x="3088640" y="17780"/>
                    <a:pt x="3126740" y="19050"/>
                    <a:pt x="3145790" y="29210"/>
                  </a:cubicBezTo>
                  <a:cubicBezTo>
                    <a:pt x="3162300" y="36830"/>
                    <a:pt x="3173730" y="53340"/>
                    <a:pt x="3180080" y="68580"/>
                  </a:cubicBezTo>
                  <a:cubicBezTo>
                    <a:pt x="3186430" y="83820"/>
                    <a:pt x="3190240" y="104140"/>
                    <a:pt x="3183890" y="120650"/>
                  </a:cubicBezTo>
                  <a:cubicBezTo>
                    <a:pt x="3177540" y="140970"/>
                    <a:pt x="3163570" y="162560"/>
                    <a:pt x="3131820" y="177800"/>
                  </a:cubicBezTo>
                  <a:cubicBezTo>
                    <a:pt x="3051810" y="218440"/>
                    <a:pt x="2827020" y="223520"/>
                    <a:pt x="2616200" y="229870"/>
                  </a:cubicBezTo>
                  <a:cubicBezTo>
                    <a:pt x="2288540" y="240030"/>
                    <a:pt x="1615440" y="176530"/>
                    <a:pt x="1353820" y="184150"/>
                  </a:cubicBezTo>
                  <a:cubicBezTo>
                    <a:pt x="1235710" y="186690"/>
                    <a:pt x="1192530" y="201930"/>
                    <a:pt x="1096010" y="207010"/>
                  </a:cubicBezTo>
                  <a:cubicBezTo>
                    <a:pt x="974090" y="213360"/>
                    <a:pt x="831850" y="217170"/>
                    <a:pt x="680720" y="213360"/>
                  </a:cubicBezTo>
                  <a:cubicBezTo>
                    <a:pt x="497840" y="209550"/>
                    <a:pt x="171450" y="208280"/>
                    <a:pt x="74930" y="177800"/>
                  </a:cubicBezTo>
                  <a:cubicBezTo>
                    <a:pt x="41910" y="167640"/>
                    <a:pt x="24130" y="157480"/>
                    <a:pt x="12700" y="139700"/>
                  </a:cubicBezTo>
                  <a:cubicBezTo>
                    <a:pt x="2540" y="125730"/>
                    <a:pt x="0" y="102870"/>
                    <a:pt x="2540" y="85090"/>
                  </a:cubicBezTo>
                  <a:cubicBezTo>
                    <a:pt x="6350" y="68580"/>
                    <a:pt x="17780" y="48260"/>
                    <a:pt x="31750" y="38100"/>
                  </a:cubicBezTo>
                  <a:cubicBezTo>
                    <a:pt x="45720" y="27940"/>
                    <a:pt x="85090" y="21590"/>
                    <a:pt x="85090" y="2159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2312495" y="9897686"/>
            <a:ext cx="1366300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How to create a token, needed to login by using HTTPS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375" y="1991504"/>
            <a:ext cx="13274114" cy="7168022"/>
          </a:xfrm>
          <a:custGeom>
            <a:avLst/>
            <a:gdLst/>
            <a:ahLst/>
            <a:cxnLst/>
            <a:rect r="r" b="b" t="t" l="l"/>
            <a:pathLst>
              <a:path h="7168022" w="13274114">
                <a:moveTo>
                  <a:pt x="0" y="0"/>
                </a:moveTo>
                <a:lnTo>
                  <a:pt x="13274114" y="0"/>
                </a:lnTo>
                <a:lnTo>
                  <a:pt x="13274114" y="7168022"/>
                </a:lnTo>
                <a:lnTo>
                  <a:pt x="0" y="7168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Basic workflow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07489" y="2654957"/>
            <a:ext cx="4543620" cy="450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2586" indent="-216293" lvl="1">
              <a:lnSpc>
                <a:spcPts val="4007"/>
              </a:lnSpc>
              <a:buAutoNum type="arabicPeriod" startAt="1"/>
            </a:pPr>
            <a:r>
              <a:rPr lang="en-US" sz="2003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Initialize local repository</a:t>
            </a:r>
          </a:p>
          <a:p>
            <a:pPr algn="l" marL="432586" indent="-216293" lvl="1">
              <a:lnSpc>
                <a:spcPts val="4007"/>
              </a:lnSpc>
              <a:buAutoNum type="arabicPeriod" startAt="1"/>
            </a:pPr>
            <a:r>
              <a:rPr lang="en-US" sz="2003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Create a local file</a:t>
            </a:r>
          </a:p>
          <a:p>
            <a:pPr algn="l" marL="432586" indent="-216293" lvl="1">
              <a:lnSpc>
                <a:spcPts val="4007"/>
              </a:lnSpc>
              <a:buAutoNum type="arabicPeriod" startAt="1"/>
            </a:pPr>
            <a:r>
              <a:rPr lang="en-US" sz="2003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Add changes to stage</a:t>
            </a:r>
          </a:p>
          <a:p>
            <a:pPr algn="l" marL="432586" indent="-216293" lvl="1">
              <a:lnSpc>
                <a:spcPts val="4007"/>
              </a:lnSpc>
              <a:buAutoNum type="arabicPeriod" startAt="1"/>
            </a:pPr>
            <a:r>
              <a:rPr lang="en-US" sz="2003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Add changes to local repository</a:t>
            </a:r>
          </a:p>
          <a:p>
            <a:pPr algn="l" marL="432586" indent="-216293" lvl="1">
              <a:lnSpc>
                <a:spcPts val="4007"/>
              </a:lnSpc>
              <a:buAutoNum type="arabicPeriod" startAt="1"/>
            </a:pPr>
            <a:r>
              <a:rPr lang="en-US" sz="2003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Rename “master” branch to “principal” (optional)</a:t>
            </a:r>
          </a:p>
          <a:p>
            <a:pPr algn="l" marL="432586" indent="-216293" lvl="1">
              <a:lnSpc>
                <a:spcPts val="4007"/>
              </a:lnSpc>
              <a:buAutoNum type="arabicPeriod" startAt="1"/>
            </a:pPr>
            <a:r>
              <a:rPr lang="en-US" sz="2003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Add a remote origin as “origen”</a:t>
            </a:r>
          </a:p>
          <a:p>
            <a:pPr algn="l" marL="432586" indent="-216293" lvl="1">
              <a:lnSpc>
                <a:spcPts val="4007"/>
              </a:lnSpc>
              <a:buAutoNum type="arabicPeriod" startAt="1"/>
            </a:pPr>
            <a:r>
              <a:rPr lang="en-US" sz="2003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Add changes to remote repository (use username and token)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8904" y="9201150"/>
            <a:ext cx="11810191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Option 1: Create a remote repository and link it to an existing local directory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38904" y="1932561"/>
            <a:ext cx="11810191" cy="7484709"/>
          </a:xfrm>
          <a:custGeom>
            <a:avLst/>
            <a:gdLst/>
            <a:ahLst/>
            <a:cxnLst/>
            <a:rect r="r" b="b" t="t" l="l"/>
            <a:pathLst>
              <a:path h="7484709" w="11810191">
                <a:moveTo>
                  <a:pt x="0" y="0"/>
                </a:moveTo>
                <a:lnTo>
                  <a:pt x="11810192" y="0"/>
                </a:lnTo>
                <a:lnTo>
                  <a:pt x="11810192" y="7484708"/>
                </a:lnTo>
                <a:lnTo>
                  <a:pt x="0" y="748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Storing credentials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38904" y="9360119"/>
            <a:ext cx="1181019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HTTPS is the basic way to authenticate. In order to avoid git asking credentials every time, they can be saved in a plain text (not very safe!) by using git config --global credential.helper store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6757" y="1537380"/>
            <a:ext cx="12694486" cy="7997526"/>
          </a:xfrm>
          <a:custGeom>
            <a:avLst/>
            <a:gdLst/>
            <a:ahLst/>
            <a:cxnLst/>
            <a:rect r="r" b="b" t="t" l="l"/>
            <a:pathLst>
              <a:path h="7997526" w="12694486">
                <a:moveTo>
                  <a:pt x="0" y="0"/>
                </a:moveTo>
                <a:lnTo>
                  <a:pt x="12694486" y="0"/>
                </a:lnTo>
                <a:lnTo>
                  <a:pt x="12694486" y="7997527"/>
                </a:lnTo>
                <a:lnTo>
                  <a:pt x="0" y="799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Cloning an already existent github 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38904" y="9477757"/>
            <a:ext cx="11810191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Option 2: clone a remote repository into an existing local directory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2495" y="2426564"/>
            <a:ext cx="13663009" cy="4645423"/>
          </a:xfrm>
          <a:custGeom>
            <a:avLst/>
            <a:gdLst/>
            <a:ahLst/>
            <a:cxnLst/>
            <a:rect r="r" b="b" t="t" l="l"/>
            <a:pathLst>
              <a:path h="4645423" w="13663009">
                <a:moveTo>
                  <a:pt x="0" y="0"/>
                </a:moveTo>
                <a:lnTo>
                  <a:pt x="13663010" y="0"/>
                </a:lnTo>
                <a:lnTo>
                  <a:pt x="13663010" y="4645423"/>
                </a:lnTo>
                <a:lnTo>
                  <a:pt x="0" y="4645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Basic workflow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12495" y="7135624"/>
            <a:ext cx="1366300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25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First time push is done a relationship between local branch “principal” and remote branch has to be stablished. That’s why git push -u “remote_server” “local_branch” was used.</a:t>
            </a:r>
          </a:p>
          <a:p>
            <a:pPr algn="ctr" marL="0" indent="0" lvl="1">
              <a:lnSpc>
                <a:spcPts val="2250"/>
              </a:lnSpc>
              <a:spcBef>
                <a:spcPct val="0"/>
              </a:spcBef>
            </a:pPr>
            <a:r>
              <a:rPr lang="en-US" sz="1500" strike="noStrike" u="none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Once stablished, you can just use git push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5823878"/>
            <a:ext cx="15663156" cy="0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9605" y="1333472"/>
            <a:ext cx="3867191" cy="4509456"/>
          </a:xfrm>
          <a:custGeom>
            <a:avLst/>
            <a:gdLst/>
            <a:ahLst/>
            <a:cxnLst/>
            <a:rect r="r" b="b" t="t" l="l"/>
            <a:pathLst>
              <a:path h="4509456" w="3867191">
                <a:moveTo>
                  <a:pt x="0" y="0"/>
                </a:moveTo>
                <a:lnTo>
                  <a:pt x="3867191" y="0"/>
                </a:lnTo>
                <a:lnTo>
                  <a:pt x="3867191" y="4509456"/>
                </a:lnTo>
                <a:lnTo>
                  <a:pt x="0" y="4509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281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05512" y="1712997"/>
            <a:ext cx="10853788" cy="3406032"/>
            <a:chOff x="0" y="0"/>
            <a:chExt cx="14471718" cy="454137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60068"/>
              <a:ext cx="14471718" cy="3514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Web page is already present in the server with the information fullfiled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Client gets web page from server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Renders it and shows to the user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It may have a small interaction, but information don’t change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4471718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Static websites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05512" y="5978238"/>
            <a:ext cx="10853788" cy="4034682"/>
            <a:chOff x="0" y="0"/>
            <a:chExt cx="14471718" cy="537957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60068"/>
              <a:ext cx="14471718" cy="4353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Web page is not present in the server when the client ask for it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When client requires a web page, the server creates it by connecting to a database 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Every time a web page is required, it could be different depending on user, time, settings...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4471718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Dynamic websites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19374" y="5387688"/>
            <a:ext cx="4887653" cy="4899312"/>
          </a:xfrm>
          <a:custGeom>
            <a:avLst/>
            <a:gdLst/>
            <a:ahLst/>
            <a:cxnLst/>
            <a:rect r="r" b="b" t="t" l="l"/>
            <a:pathLst>
              <a:path h="4899312" w="4887653">
                <a:moveTo>
                  <a:pt x="0" y="0"/>
                </a:moveTo>
                <a:lnTo>
                  <a:pt x="4887652" y="0"/>
                </a:lnTo>
                <a:lnTo>
                  <a:pt x="4887652" y="4899312"/>
                </a:lnTo>
                <a:lnTo>
                  <a:pt x="0" y="489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38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Static vs dynamic websites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3.- Introduction to JavaScript &gt; Static vs dynamic websites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024514"/>
            <a:ext cx="11301259" cy="4237972"/>
          </a:xfrm>
          <a:custGeom>
            <a:avLst/>
            <a:gdLst/>
            <a:ahLst/>
            <a:cxnLst/>
            <a:rect r="r" b="b" t="t" l="l"/>
            <a:pathLst>
              <a:path h="4237972" w="11301259">
                <a:moveTo>
                  <a:pt x="0" y="0"/>
                </a:moveTo>
                <a:lnTo>
                  <a:pt x="11301258" y="0"/>
                </a:lnTo>
                <a:lnTo>
                  <a:pt x="11301258" y="4237972"/>
                </a:lnTo>
                <a:lnTo>
                  <a:pt x="0" y="423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Getting remote changes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93020" y="7205336"/>
            <a:ext cx="1366300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git fetch bring information about what has changed in remote server but without changing your local repository</a:t>
            </a:r>
          </a:p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git merge bring the remote changes and stores in your local repository</a:t>
            </a:r>
          </a:p>
          <a:p>
            <a:pPr algn="ctr" marL="0" indent="0" lvl="1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git pull is equivalent to git fetch+git merge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4101" y="2184765"/>
            <a:ext cx="9179798" cy="5917470"/>
          </a:xfrm>
          <a:custGeom>
            <a:avLst/>
            <a:gdLst/>
            <a:ahLst/>
            <a:cxnLst/>
            <a:rect r="r" b="b" t="t" l="l"/>
            <a:pathLst>
              <a:path h="5917470" w="9179798">
                <a:moveTo>
                  <a:pt x="0" y="0"/>
                </a:moveTo>
                <a:lnTo>
                  <a:pt x="9179798" y="0"/>
                </a:lnTo>
                <a:lnTo>
                  <a:pt x="9179798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55582" y="8045085"/>
            <a:ext cx="9376837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concept of git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Version control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5596" y="4143091"/>
            <a:ext cx="11016808" cy="5115209"/>
          </a:xfrm>
          <a:custGeom>
            <a:avLst/>
            <a:gdLst/>
            <a:ahLst/>
            <a:cxnLst/>
            <a:rect r="r" b="b" t="t" l="l"/>
            <a:pathLst>
              <a:path h="5115209" w="11016808">
                <a:moveTo>
                  <a:pt x="0" y="0"/>
                </a:moveTo>
                <a:lnTo>
                  <a:pt x="11016808" y="0"/>
                </a:lnTo>
                <a:lnTo>
                  <a:pt x="11016808" y="5115209"/>
                </a:lnTo>
                <a:lnTo>
                  <a:pt x="0" y="5115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250" y="1946275"/>
            <a:ext cx="16428908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Master branch should contain only well-tested, working code.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 replica of master must be taken when programmer wants to make changes and improvements.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Once finished and tested, branch is merged with master.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Branches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255" y="1662378"/>
            <a:ext cx="11290568" cy="4551788"/>
          </a:xfrm>
          <a:custGeom>
            <a:avLst/>
            <a:gdLst/>
            <a:ahLst/>
            <a:cxnLst/>
            <a:rect r="r" b="b" t="t" l="l"/>
            <a:pathLst>
              <a:path h="4551788" w="11290568">
                <a:moveTo>
                  <a:pt x="0" y="0"/>
                </a:moveTo>
                <a:lnTo>
                  <a:pt x="11290567" y="0"/>
                </a:lnTo>
                <a:lnTo>
                  <a:pt x="11290567" y="4551787"/>
                </a:lnTo>
                <a:lnTo>
                  <a:pt x="0" y="4551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8255" y="5928973"/>
            <a:ext cx="10582779" cy="2095979"/>
          </a:xfrm>
          <a:custGeom>
            <a:avLst/>
            <a:gdLst/>
            <a:ahLst/>
            <a:cxnLst/>
            <a:rect r="r" b="b" t="t" l="l"/>
            <a:pathLst>
              <a:path h="2095979" w="10582779">
                <a:moveTo>
                  <a:pt x="0" y="0"/>
                </a:moveTo>
                <a:lnTo>
                  <a:pt x="10582778" y="0"/>
                </a:lnTo>
                <a:lnTo>
                  <a:pt x="10582778" y="2095979"/>
                </a:lnTo>
                <a:lnTo>
                  <a:pt x="0" y="2095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0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01109" y="1662378"/>
            <a:ext cx="5778476" cy="3369942"/>
            <a:chOff x="0" y="0"/>
            <a:chExt cx="7704635" cy="449325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5213310" cy="434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Creating first branches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8578"/>
              <a:ext cx="7704635" cy="4014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35" indent="-183518" lvl="1">
                <a:lnSpc>
                  <a:spcPts val="340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There are two concepts related with remote repository</a:t>
              </a:r>
            </a:p>
            <a:p>
              <a:pPr algn="l" marL="734071" indent="-244690" lvl="2">
                <a:lnSpc>
                  <a:spcPts val="3400"/>
                </a:lnSpc>
                <a:buFont typeface="Arial"/>
                <a:buChar char="⚬"/>
              </a:pPr>
              <a:r>
                <a:rPr lang="en-US" sz="17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remote server pull is going to take files from (origin)</a:t>
              </a:r>
            </a:p>
            <a:p>
              <a:pPr algn="l" marL="734071" indent="-244690" lvl="2">
                <a:lnSpc>
                  <a:spcPts val="3400"/>
                </a:lnSpc>
                <a:buFont typeface="Arial"/>
                <a:buChar char="⚬"/>
              </a:pPr>
              <a:r>
                <a:rPr lang="en-US" sz="17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remote repository push is going to upload to (upstream)</a:t>
              </a:r>
            </a:p>
            <a:p>
              <a:pPr algn="l" marL="367035" indent="-183518" lvl="1">
                <a:lnSpc>
                  <a:spcPts val="340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When creating local</a:t>
              </a:r>
              <a:r>
                <a:rPr lang="en-US" sz="17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 branches, there is no origin nor upstream so they must be set at first push (git push --set-upstream origin rama1 or git push -u origin rama1)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Version control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59926" y="1426799"/>
            <a:ext cx="10168148" cy="8642926"/>
          </a:xfrm>
          <a:custGeom>
            <a:avLst/>
            <a:gdLst/>
            <a:ahLst/>
            <a:cxnLst/>
            <a:rect r="r" b="b" t="t" l="l"/>
            <a:pathLst>
              <a:path h="8642926" w="10168148">
                <a:moveTo>
                  <a:pt x="0" y="0"/>
                </a:moveTo>
                <a:lnTo>
                  <a:pt x="10168148" y="0"/>
                </a:lnTo>
                <a:lnTo>
                  <a:pt x="10168148" y="8642925"/>
                </a:lnTo>
                <a:lnTo>
                  <a:pt x="0" y="864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Version control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91101" y="10001250"/>
            <a:ext cx="9376837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Branch creation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01109" y="1662378"/>
            <a:ext cx="5778476" cy="2084067"/>
            <a:chOff x="0" y="0"/>
            <a:chExt cx="7704635" cy="277875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"/>
              <a:ext cx="5213310" cy="434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B599B"/>
                  </a:solidFill>
                  <a:latin typeface="Ovo"/>
                  <a:ea typeface="Ovo"/>
                  <a:cs typeface="Ovo"/>
                  <a:sym typeface="Ovo"/>
                </a:rPr>
                <a:t>Reverting changes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8578"/>
              <a:ext cx="7704635" cy="2300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35" indent="-183518" lvl="1">
                <a:lnSpc>
                  <a:spcPts val="340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There is log storing all commits</a:t>
              </a:r>
            </a:p>
            <a:p>
              <a:pPr algn="l" marL="734071" indent="-244690" lvl="2">
                <a:lnSpc>
                  <a:spcPts val="3400"/>
                </a:lnSpc>
                <a:buFont typeface="Arial"/>
                <a:buChar char="⚬"/>
              </a:pPr>
              <a:r>
                <a:rPr lang="en-US" sz="17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git log  -&gt; shows actual branch info</a:t>
              </a:r>
            </a:p>
            <a:p>
              <a:pPr algn="l" marL="734071" indent="-244690" lvl="2">
                <a:lnSpc>
                  <a:spcPts val="3400"/>
                </a:lnSpc>
                <a:buFont typeface="Arial"/>
                <a:buChar char="⚬"/>
              </a:pPr>
              <a:r>
                <a:rPr lang="en-US" sz="17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git log --all -&gt; shows all branches info</a:t>
              </a:r>
            </a:p>
            <a:p>
              <a:pPr algn="l" marL="367035" indent="-183518" lvl="1">
                <a:lnSpc>
                  <a:spcPts val="340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each commit has an ID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Reverting changes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74085" y="1609364"/>
            <a:ext cx="10466773" cy="8367679"/>
            <a:chOff x="0" y="0"/>
            <a:chExt cx="13955697" cy="111569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55697" cy="9886326"/>
            </a:xfrm>
            <a:custGeom>
              <a:avLst/>
              <a:gdLst/>
              <a:ahLst/>
              <a:cxnLst/>
              <a:rect r="r" b="b" t="t" l="l"/>
              <a:pathLst>
                <a:path h="9886326" w="13955697">
                  <a:moveTo>
                    <a:pt x="0" y="0"/>
                  </a:moveTo>
                  <a:lnTo>
                    <a:pt x="13955697" y="0"/>
                  </a:lnTo>
                  <a:lnTo>
                    <a:pt x="13955697" y="9886326"/>
                  </a:lnTo>
                  <a:lnTo>
                    <a:pt x="0" y="9886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760243"/>
              <a:ext cx="13955697" cy="4396662"/>
            </a:xfrm>
            <a:custGeom>
              <a:avLst/>
              <a:gdLst/>
              <a:ahLst/>
              <a:cxnLst/>
              <a:rect r="r" b="b" t="t" l="l"/>
              <a:pathLst>
                <a:path h="4396662" w="13955697">
                  <a:moveTo>
                    <a:pt x="0" y="0"/>
                  </a:moveTo>
                  <a:lnTo>
                    <a:pt x="13955697" y="0"/>
                  </a:lnTo>
                  <a:lnTo>
                    <a:pt x="13955697" y="4396662"/>
                  </a:lnTo>
                  <a:lnTo>
                    <a:pt x="0" y="4396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8438" y="1794491"/>
            <a:ext cx="15531124" cy="6840149"/>
            <a:chOff x="0" y="0"/>
            <a:chExt cx="20708165" cy="9120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08165" cy="3413846"/>
            </a:xfrm>
            <a:custGeom>
              <a:avLst/>
              <a:gdLst/>
              <a:ahLst/>
              <a:cxnLst/>
              <a:rect r="r" b="b" t="t" l="l"/>
              <a:pathLst>
                <a:path h="3413846" w="20708165">
                  <a:moveTo>
                    <a:pt x="0" y="0"/>
                  </a:moveTo>
                  <a:lnTo>
                    <a:pt x="20708165" y="0"/>
                  </a:lnTo>
                  <a:lnTo>
                    <a:pt x="20708165" y="3413846"/>
                  </a:lnTo>
                  <a:lnTo>
                    <a:pt x="0" y="3413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2863334"/>
              <a:ext cx="20708165" cy="6256865"/>
            </a:xfrm>
            <a:custGeom>
              <a:avLst/>
              <a:gdLst/>
              <a:ahLst/>
              <a:cxnLst/>
              <a:rect r="r" b="b" t="t" l="l"/>
              <a:pathLst>
                <a:path h="6256865" w="20708165">
                  <a:moveTo>
                    <a:pt x="0" y="0"/>
                  </a:moveTo>
                  <a:lnTo>
                    <a:pt x="20708165" y="0"/>
                  </a:lnTo>
                  <a:lnTo>
                    <a:pt x="20708165" y="6256865"/>
                  </a:lnTo>
                  <a:lnTo>
                    <a:pt x="0" y="6256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29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077088" y="8491766"/>
            <a:ext cx="8133824" cy="86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5" indent="-183518" lvl="1">
              <a:lnSpc>
                <a:spcPts val="340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git revert only needs the firsts ID characters</a:t>
            </a:r>
          </a:p>
          <a:p>
            <a:pPr algn="l" marL="367035" indent="-183518" lvl="1">
              <a:lnSpc>
                <a:spcPts val="340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git push is needed as changes are performed only in local repository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Reverting changes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06857" y="1909267"/>
            <a:ext cx="13874285" cy="7097115"/>
            <a:chOff x="0" y="0"/>
            <a:chExt cx="18499047" cy="9462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99047" cy="6290782"/>
            </a:xfrm>
            <a:custGeom>
              <a:avLst/>
              <a:gdLst/>
              <a:ahLst/>
              <a:cxnLst/>
              <a:rect r="r" b="b" t="t" l="l"/>
              <a:pathLst>
                <a:path h="6290782" w="18499047">
                  <a:moveTo>
                    <a:pt x="0" y="0"/>
                  </a:moveTo>
                  <a:lnTo>
                    <a:pt x="18499047" y="0"/>
                  </a:lnTo>
                  <a:lnTo>
                    <a:pt x="18499047" y="6290782"/>
                  </a:lnTo>
                  <a:lnTo>
                    <a:pt x="0" y="6290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5946855"/>
              <a:ext cx="18493421" cy="3515965"/>
            </a:xfrm>
            <a:custGeom>
              <a:avLst/>
              <a:gdLst/>
              <a:ahLst/>
              <a:cxnLst/>
              <a:rect r="r" b="b" t="t" l="l"/>
              <a:pathLst>
                <a:path h="3515965" w="18493421">
                  <a:moveTo>
                    <a:pt x="0" y="0"/>
                  </a:moveTo>
                  <a:lnTo>
                    <a:pt x="18493421" y="0"/>
                  </a:lnTo>
                  <a:lnTo>
                    <a:pt x="18493421" y="3515965"/>
                  </a:lnTo>
                  <a:lnTo>
                    <a:pt x="0" y="3515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821337" y="9006383"/>
            <a:ext cx="12645326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How to remove branches, locally and remotely</a:t>
            </a:r>
          </a:p>
          <a:p>
            <a:pPr algn="ctr">
              <a:lnSpc>
                <a:spcPts val="1650"/>
              </a:lnSpc>
            </a:pPr>
            <a:r>
              <a:rPr lang="en-US" sz="15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-a lists remote and local branches</a:t>
            </a:r>
          </a:p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-d removes locally. Push must be done in order to remove remotely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Creating and removing branches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1434" y="1663046"/>
            <a:ext cx="15145132" cy="7985779"/>
          </a:xfrm>
          <a:custGeom>
            <a:avLst/>
            <a:gdLst/>
            <a:ahLst/>
            <a:cxnLst/>
            <a:rect r="r" b="b" t="t" l="l"/>
            <a:pathLst>
              <a:path h="7985779" w="15145132">
                <a:moveTo>
                  <a:pt x="0" y="0"/>
                </a:moveTo>
                <a:lnTo>
                  <a:pt x="15145132" y="0"/>
                </a:lnTo>
                <a:lnTo>
                  <a:pt x="15145132" y="7985779"/>
                </a:lnTo>
                <a:lnTo>
                  <a:pt x="0" y="798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94642" y="9648825"/>
            <a:ext cx="12298716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git merge rama1 incorporates changes from the branch “rama1” into the current 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Merging branches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4642" y="9867717"/>
            <a:ext cx="12298716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merging  can result in conflicts when the same file has different content at different branches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066254" y="1476663"/>
            <a:ext cx="12155492" cy="8391053"/>
            <a:chOff x="0" y="0"/>
            <a:chExt cx="16207322" cy="111880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07212" cy="4534071"/>
            </a:xfrm>
            <a:custGeom>
              <a:avLst/>
              <a:gdLst/>
              <a:ahLst/>
              <a:cxnLst/>
              <a:rect r="r" b="b" t="t" l="l"/>
              <a:pathLst>
                <a:path h="4534071" w="16207212">
                  <a:moveTo>
                    <a:pt x="0" y="0"/>
                  </a:moveTo>
                  <a:lnTo>
                    <a:pt x="16207212" y="0"/>
                  </a:lnTo>
                  <a:lnTo>
                    <a:pt x="16207212" y="4534071"/>
                  </a:lnTo>
                  <a:lnTo>
                    <a:pt x="0" y="4534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3234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5202039"/>
              <a:ext cx="16207322" cy="5986032"/>
            </a:xfrm>
            <a:custGeom>
              <a:avLst/>
              <a:gdLst/>
              <a:ahLst/>
              <a:cxnLst/>
              <a:rect r="r" b="b" t="t" l="l"/>
              <a:pathLst>
                <a:path h="5986032" w="16207322">
                  <a:moveTo>
                    <a:pt x="0" y="0"/>
                  </a:moveTo>
                  <a:lnTo>
                    <a:pt x="16207322" y="0"/>
                  </a:lnTo>
                  <a:lnTo>
                    <a:pt x="16207322" y="5986032"/>
                  </a:lnTo>
                  <a:lnTo>
                    <a:pt x="0" y="5986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6935" r="-537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34071"/>
              <a:ext cx="16207212" cy="667968"/>
            </a:xfrm>
            <a:custGeom>
              <a:avLst/>
              <a:gdLst/>
              <a:ahLst/>
              <a:cxnLst/>
              <a:rect r="r" b="b" t="t" l="l"/>
              <a:pathLst>
                <a:path h="667968" w="16207212">
                  <a:moveTo>
                    <a:pt x="0" y="0"/>
                  </a:moveTo>
                  <a:lnTo>
                    <a:pt x="16207212" y="0"/>
                  </a:lnTo>
                  <a:lnTo>
                    <a:pt x="16207212" y="667968"/>
                  </a:lnTo>
                  <a:lnTo>
                    <a:pt x="0" y="667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369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Conflict resolution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6250" y="1428750"/>
            <a:ext cx="9878126" cy="4091832"/>
            <a:chOff x="0" y="0"/>
            <a:chExt cx="13170835" cy="54557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60068"/>
              <a:ext cx="13170835" cy="4429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Client-side part of a web application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Everything a user sees and interacts with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How fast the website loads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How easy and confortable it is to navigate through it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How accessible it is to people with disabilities.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3170835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What is?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1210461" y="1009010"/>
            <a:ext cx="19596" cy="8417621"/>
          </a:xfrm>
          <a:prstGeom prst="rect">
            <a:avLst/>
          </a:prstGeom>
          <a:solidFill>
            <a:srgbClr val="3849A2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1744406" y="1750189"/>
            <a:ext cx="6045383" cy="6395501"/>
          </a:xfrm>
          <a:custGeom>
            <a:avLst/>
            <a:gdLst/>
            <a:ahLst/>
            <a:cxnLst/>
            <a:rect r="r" b="b" t="t" l="l"/>
            <a:pathLst>
              <a:path h="6395501" w="6045383">
                <a:moveTo>
                  <a:pt x="0" y="0"/>
                </a:moveTo>
                <a:lnTo>
                  <a:pt x="6045383" y="0"/>
                </a:lnTo>
                <a:lnTo>
                  <a:pt x="6045383" y="6395502"/>
                </a:lnTo>
                <a:lnTo>
                  <a:pt x="0" y="6395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44406" y="8216821"/>
            <a:ext cx="604538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 strike="noStrike" u="none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Back on the 1990's, all sites that wanted to be on the top offered a lot of information. It was not easy to find the information you were looking for nor navigate through them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76250" y="7677739"/>
            <a:ext cx="9889173" cy="1833347"/>
            <a:chOff x="0" y="0"/>
            <a:chExt cx="13185564" cy="244446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4729" y="758325"/>
              <a:ext cx="13170835" cy="1686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Diseño web en entorno cliente (DWEC, 2º DAW)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Diseño de interfaces web (DIW, 2º DAW)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3170835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Where could I get more information?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6250" y="5843804"/>
            <a:ext cx="10157236" cy="1518358"/>
            <a:chOff x="0" y="0"/>
            <a:chExt cx="13542982" cy="202447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13527853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Why is so important?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87404"/>
              <a:ext cx="13542982" cy="1137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Clients may run away, never to be seen, if a bad user experience is provided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Front-end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97719"/>
            <a:ext cx="8304621" cy="3363372"/>
          </a:xfrm>
          <a:custGeom>
            <a:avLst/>
            <a:gdLst/>
            <a:ahLst/>
            <a:cxnLst/>
            <a:rect r="r" b="b" t="t" l="l"/>
            <a:pathLst>
              <a:path h="3363372" w="8304621">
                <a:moveTo>
                  <a:pt x="0" y="0"/>
                </a:moveTo>
                <a:lnTo>
                  <a:pt x="8304621" y="0"/>
                </a:lnTo>
                <a:lnTo>
                  <a:pt x="8304621" y="3363371"/>
                </a:lnTo>
                <a:lnTo>
                  <a:pt x="0" y="3363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11155" y="3279404"/>
            <a:ext cx="9305404" cy="5734455"/>
          </a:xfrm>
          <a:custGeom>
            <a:avLst/>
            <a:gdLst/>
            <a:ahLst/>
            <a:cxnLst/>
            <a:rect r="r" b="b" t="t" l="l"/>
            <a:pathLst>
              <a:path h="5734455" w="9305404">
                <a:moveTo>
                  <a:pt x="0" y="0"/>
                </a:moveTo>
                <a:lnTo>
                  <a:pt x="9305404" y="0"/>
                </a:lnTo>
                <a:lnTo>
                  <a:pt x="9305404" y="5734456"/>
                </a:lnTo>
                <a:lnTo>
                  <a:pt x="0" y="5734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642" y="9648825"/>
            <a:ext cx="12298716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conflicts can be solved by opening the file with nano or VS code and selecting information to be kept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Conflict resolution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1510" y="1797831"/>
            <a:ext cx="15704980" cy="8048802"/>
          </a:xfrm>
          <a:custGeom>
            <a:avLst/>
            <a:gdLst/>
            <a:ahLst/>
            <a:cxnLst/>
            <a:rect r="r" b="b" t="t" l="l"/>
            <a:pathLst>
              <a:path h="8048802" w="15704980">
                <a:moveTo>
                  <a:pt x="0" y="0"/>
                </a:moveTo>
                <a:lnTo>
                  <a:pt x="15704980" y="0"/>
                </a:lnTo>
                <a:lnTo>
                  <a:pt x="15704980" y="8048802"/>
                </a:lnTo>
                <a:lnTo>
                  <a:pt x="0" y="8048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07975" y="9846633"/>
            <a:ext cx="12298716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How to check differences between branches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Checking differences between branches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0549" y="1668854"/>
            <a:ext cx="16549829" cy="4777632"/>
            <a:chOff x="0" y="0"/>
            <a:chExt cx="22066438" cy="63701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60068"/>
              <a:ext cx="22066438" cy="5343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Rebase (similar to merge but makes the commit tree linear) -&gt; git rebase rama_a_rebasar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Detach HEAD -&gt; git checkout commit_id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Move along commit tree -&gt; git checkout HEAD^ or git checkout HEAD~3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Reassign a branch to a commit -&gt; git branch -f main HEAD~3 (with a detached HEAD)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Incorporate some commits to current branch -&gt; git cherry-pick commit_id1 .... commit_idn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Interactive rebase (-i option. Avoids having to know commits id) -&gt; git rebase -i HEAD~4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22066438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It can do a lot more...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3375" y="180975"/>
            <a:ext cx="17283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More actions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2.- Introduction to client-side programming &gt; Programming tools &gt; Version control system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5168" y="2421626"/>
            <a:ext cx="17017664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3.- Introduction to JavaScript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81575" y="3935412"/>
            <a:ext cx="8324850" cy="3752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What is JavaScript?</a:t>
            </a: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 </a:t>
            </a:r>
          </a:p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What in-browser JavaScript can and can’t do? </a:t>
            </a:r>
          </a:p>
          <a:p>
            <a:pPr algn="just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JavaScript versions</a:t>
            </a:r>
          </a:p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JavaScript engines</a:t>
            </a:r>
          </a:p>
          <a:p>
            <a:pPr algn="l" marL="647705" indent="-323852" lvl="1">
              <a:lnSpc>
                <a:spcPts val="6000"/>
              </a:lnSpc>
              <a:buAutoNum type="arabicPeriod" startAt="1"/>
            </a:pPr>
            <a:r>
              <a:rPr lang="en-US" sz="3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JavaScript-based languages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4722452" y="3872601"/>
            <a:ext cx="8843096" cy="0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811788" y="1056635"/>
            <a:ext cx="31950" cy="8600571"/>
          </a:xfrm>
          <a:prstGeom prst="rect">
            <a:avLst/>
          </a:prstGeom>
          <a:solidFill>
            <a:srgbClr val="3B599B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40900" y="3375923"/>
            <a:ext cx="9685138" cy="331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Interpreted high-level Programming language used to provide interaction to websites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Alongside HTML and CSS, it’s the third technology absolutely essential in website creation 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Traditionally clien-side but, thanks to Node, also server-side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29488" y="4916527"/>
            <a:ext cx="6872331" cy="4362045"/>
            <a:chOff x="0" y="0"/>
            <a:chExt cx="9163107" cy="58160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63107" cy="5354691"/>
            </a:xfrm>
            <a:custGeom>
              <a:avLst/>
              <a:gdLst/>
              <a:ahLst/>
              <a:cxnLst/>
              <a:rect r="r" b="b" t="t" l="l"/>
              <a:pathLst>
                <a:path h="5354691" w="9163107">
                  <a:moveTo>
                    <a:pt x="0" y="0"/>
                  </a:moveTo>
                  <a:lnTo>
                    <a:pt x="9163107" y="0"/>
                  </a:lnTo>
                  <a:lnTo>
                    <a:pt x="9163107" y="5354691"/>
                  </a:lnTo>
                  <a:lnTo>
                    <a:pt x="0" y="5354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5456014"/>
              <a:ext cx="9163107" cy="360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a Javascript code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65499" y="1668854"/>
            <a:ext cx="5000307" cy="3070048"/>
            <a:chOff x="0" y="0"/>
            <a:chExt cx="6667077" cy="40933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67077" cy="3712140"/>
            </a:xfrm>
            <a:custGeom>
              <a:avLst/>
              <a:gdLst/>
              <a:ahLst/>
              <a:cxnLst/>
              <a:rect r="r" b="b" t="t" l="l"/>
              <a:pathLst>
                <a:path h="3712140" w="6667077">
                  <a:moveTo>
                    <a:pt x="0" y="0"/>
                  </a:moveTo>
                  <a:lnTo>
                    <a:pt x="6667077" y="0"/>
                  </a:lnTo>
                  <a:lnTo>
                    <a:pt x="6667077" y="3712140"/>
                  </a:lnTo>
                  <a:lnTo>
                    <a:pt x="0" y="3712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733352"/>
              <a:ext cx="6667077" cy="360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9"/>
                </a:lnSpc>
              </a:pPr>
              <a:r>
                <a:rPr lang="en-US" sz="1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a Javascript code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33375" y="180975"/>
            <a:ext cx="1343456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What is Javascript?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3.- Introduction to JavaScript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0549" y="1668854"/>
            <a:ext cx="8304906" cy="6777882"/>
            <a:chOff x="0" y="0"/>
            <a:chExt cx="11073208" cy="90371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60068"/>
              <a:ext cx="11073208" cy="8010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Modify an HTML document. Anything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React to user actions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Interact with remote servers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Running code in response to events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Work with cookies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Work with browsers’ APIs: DOM, Geolocation, Audio, Video, Canvas (2D graphics) and WebGL (render 2D and 3D graphics).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Work with third parties’ APIs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1073208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What can be done?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What in-browser Javascript can and can’t do?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31816" y="1668854"/>
            <a:ext cx="8304906" cy="4749057"/>
            <a:chOff x="0" y="0"/>
            <a:chExt cx="11073208" cy="633207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60068"/>
              <a:ext cx="11073208" cy="5305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Interact with other tabs or windows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Communicate with other servers different where the page came from without permission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Read or write files on hard disk without permission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Execute programs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Acess to camera or microphone without permission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11073208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What can’t be done?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9144000" y="1176164"/>
            <a:ext cx="31950" cy="8600571"/>
          </a:xfrm>
          <a:prstGeom prst="rect">
            <a:avLst/>
          </a:prstGeom>
          <a:solidFill>
            <a:srgbClr val="3B599B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3.- Introduction to JavaScript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0549" y="1459304"/>
            <a:ext cx="16023091" cy="540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Netscape, creator of JavaScript, decides to standardise it by sending it to ECMA (European Computer Manufacturers Association)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There has been lots of versions:</a:t>
            </a:r>
          </a:p>
          <a:p>
            <a:pPr algn="l" marL="1122678" indent="-374226" lvl="2">
              <a:lnSpc>
                <a:spcPts val="5199"/>
              </a:lnSpc>
              <a:buFont typeface="Arial"/>
              <a:buChar char="⚬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ECMAScript 2015 or ES6</a:t>
            </a:r>
          </a:p>
          <a:p>
            <a:pPr algn="l" marL="1122678" indent="-374226" lvl="2">
              <a:lnSpc>
                <a:spcPts val="5199"/>
              </a:lnSpc>
              <a:buFont typeface="Arial"/>
              <a:buChar char="⚬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ECMAscript 2017 or ES7</a:t>
            </a:r>
          </a:p>
          <a:p>
            <a:pPr algn="l" marL="1122678" indent="-374226" lvl="2">
              <a:lnSpc>
                <a:spcPts val="5199"/>
              </a:lnSpc>
              <a:buFont typeface="Arial"/>
              <a:buChar char="⚬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...</a:t>
            </a:r>
          </a:p>
          <a:p>
            <a:pPr algn="l" marL="1122678" indent="-374226" lvl="2">
              <a:lnSpc>
                <a:spcPts val="5199"/>
              </a:lnSpc>
              <a:buFont typeface="Arial"/>
              <a:buChar char="⚬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Last one is ECMAScript 2023 or ES14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Some of them only bring minor improvements so, for us, it is the same working on ES6 or above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JavaScript versions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3.- Introduction to JavaScript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0549" y="1459304"/>
            <a:ext cx="16440244" cy="543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Is a program that executes JavaScript code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First ones were interpreters. Nowadays they use just-in-time compilation for improved efficiency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Typically developed for web browsers (but not allways)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Most popular:</a:t>
            </a:r>
          </a:p>
          <a:p>
            <a:pPr algn="l" marL="1122678" indent="-374226" lvl="2">
              <a:lnSpc>
                <a:spcPts val="5199"/>
              </a:lnSpc>
              <a:buFont typeface="Arial"/>
              <a:buChar char="⚬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V8 (Google). Used in Google Chrome, Chromium-based and Edge browsers, as well as Node.js and Deno</a:t>
            </a:r>
          </a:p>
          <a:p>
            <a:pPr algn="l" marL="1122678" indent="-374226" lvl="2">
              <a:lnSpc>
                <a:spcPts val="5199"/>
              </a:lnSpc>
              <a:buFont typeface="Arial"/>
              <a:buChar char="⚬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SpiderMonkey (Mozilla), used in Firefox and its forks</a:t>
            </a:r>
          </a:p>
          <a:p>
            <a:pPr algn="l" marL="1122678" indent="-374226" lvl="2">
              <a:lnSpc>
                <a:spcPts val="5199"/>
              </a:lnSpc>
              <a:buFont typeface="Arial"/>
              <a:buChar char="⚬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JavaScriptCore (Apple), used in its Safari browser</a:t>
            </a:r>
          </a:p>
          <a:p>
            <a:pPr algn="l" marL="1122678" indent="-374226" lvl="2">
              <a:lnSpc>
                <a:spcPts val="5199"/>
              </a:lnSpc>
              <a:buFont typeface="Arial"/>
              <a:buChar char="⚬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Chakra (Microsoft), used in Internet Explorer browser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JavaScript engine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3.- Introduction to JavaScript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9879" y="4727256"/>
            <a:ext cx="11388242" cy="4387499"/>
          </a:xfrm>
          <a:custGeom>
            <a:avLst/>
            <a:gdLst/>
            <a:ahLst/>
            <a:cxnLst/>
            <a:rect r="r" b="b" t="t" l="l"/>
            <a:pathLst>
              <a:path h="4387499" w="11388242">
                <a:moveTo>
                  <a:pt x="0" y="0"/>
                </a:moveTo>
                <a:lnTo>
                  <a:pt x="11388242" y="0"/>
                </a:lnTo>
                <a:lnTo>
                  <a:pt x="11388242" y="4387499"/>
                </a:lnTo>
                <a:lnTo>
                  <a:pt x="0" y="4387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0549" y="1641687"/>
            <a:ext cx="16023091" cy="2720232"/>
            <a:chOff x="0" y="0"/>
            <a:chExt cx="21364122" cy="36269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60068"/>
              <a:ext cx="21364122" cy="260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JavaScript syntax does not meets everybody’s needs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Some languages, similar to JavaScript, have appeared : CoffeScript, TypeScript, etc.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They have to be translated (transpiled) into JavaScript for the browser to execute it.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21364122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Other languages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JavaScript-based languages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3.- Introduction to JavaScript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54449" y="2206996"/>
            <a:ext cx="7033551" cy="5317324"/>
          </a:xfrm>
          <a:custGeom>
            <a:avLst/>
            <a:gdLst/>
            <a:ahLst/>
            <a:cxnLst/>
            <a:rect r="r" b="b" t="t" l="l"/>
            <a:pathLst>
              <a:path h="5317324" w="7033551">
                <a:moveTo>
                  <a:pt x="0" y="0"/>
                </a:moveTo>
                <a:lnTo>
                  <a:pt x="7033551" y="0"/>
                </a:lnTo>
                <a:lnTo>
                  <a:pt x="7033551" y="5317324"/>
                </a:lnTo>
                <a:lnTo>
                  <a:pt x="0" y="5317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12" t="0" r="-1055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6250" y="1428750"/>
            <a:ext cx="9908864" cy="5016710"/>
            <a:chOff x="0" y="0"/>
            <a:chExt cx="13211819" cy="668894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94781"/>
              <a:ext cx="13211819" cy="5627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5599"/>
                </a:lnSpc>
                <a:buFont typeface="Arial"/>
                <a:buChar char="•"/>
              </a:pPr>
              <a:r>
                <a:rPr lang="en-US" sz="27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Create a style guide (typography, images, colors, etc.)</a:t>
              </a:r>
            </a:p>
            <a:p>
              <a:pPr algn="l" marL="604518" indent="-302259" lvl="1">
                <a:lnSpc>
                  <a:spcPts val="5599"/>
                </a:lnSpc>
                <a:buFont typeface="Arial"/>
                <a:buChar char="•"/>
              </a:pPr>
              <a:r>
                <a:rPr lang="en-US" sz="27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Create a user interface that matches brand’s identity</a:t>
              </a:r>
            </a:p>
            <a:p>
              <a:pPr algn="l" marL="604518" indent="-302259" lvl="1">
                <a:lnSpc>
                  <a:spcPts val="5599"/>
                </a:lnSpc>
                <a:buFont typeface="Arial"/>
                <a:buChar char="•"/>
              </a:pPr>
              <a:r>
                <a:rPr lang="en-US" sz="27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Create a website usable and accesible on a wide variety of devices, browsers, connections and screen widths.</a:t>
              </a:r>
            </a:p>
            <a:p>
              <a:pPr algn="l" marL="1209036" indent="-403012" lvl="2">
                <a:lnSpc>
                  <a:spcPts val="5599"/>
                </a:lnSpc>
                <a:buFont typeface="Arial"/>
                <a:buChar char="⚬"/>
              </a:pPr>
              <a:r>
                <a:rPr lang="en-US" sz="27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Usable: optimized load times, easy interaction...</a:t>
              </a:r>
            </a:p>
            <a:p>
              <a:pPr algn="l" marL="1209036" indent="-403012" lvl="2">
                <a:lnSpc>
                  <a:spcPts val="5599"/>
                </a:lnSpc>
                <a:buFont typeface="Arial"/>
                <a:buChar char="⚬"/>
              </a:pPr>
              <a:r>
                <a:rPr lang="en-US" sz="27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Accesible: people with disabilities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13211819" cy="890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41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Developer tasks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6250" y="6563907"/>
            <a:ext cx="9908864" cy="3491122"/>
            <a:chOff x="0" y="0"/>
            <a:chExt cx="13211819" cy="465482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28131"/>
              <a:ext cx="13211819" cy="3460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Knowledge of your target audience and demographic.</a:t>
              </a:r>
            </a:p>
            <a:p>
              <a:pPr algn="l" marL="604518" indent="-302259" lvl="1">
                <a:lnSpc>
                  <a:spcPts val="5599"/>
                </a:lnSpc>
                <a:buFont typeface="Arial"/>
                <a:buChar char="•"/>
              </a:pPr>
              <a:r>
                <a:rPr lang="en-US" sz="27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Visual creativity</a:t>
              </a:r>
            </a:p>
            <a:p>
              <a:pPr algn="l" marL="604518" indent="-302259" lvl="1">
                <a:lnSpc>
                  <a:spcPts val="5599"/>
                </a:lnSpc>
                <a:buFont typeface="Arial"/>
                <a:buChar char="•"/>
              </a:pPr>
              <a:r>
                <a:rPr lang="en-US" sz="27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Prefer artistic side of the job</a:t>
              </a:r>
            </a:p>
            <a:p>
              <a:pPr algn="l" marL="604518" indent="-302259" lvl="1">
                <a:lnSpc>
                  <a:spcPts val="5599"/>
                </a:lnSpc>
                <a:buFont typeface="Arial"/>
                <a:buChar char="•"/>
              </a:pPr>
              <a:r>
                <a:rPr lang="en-US" sz="27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Careness about how users feel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13211819" cy="890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59"/>
                </a:lnSpc>
              </a:pPr>
              <a:r>
                <a:rPr lang="en-US" sz="41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Developer skills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1210461" y="1009010"/>
            <a:ext cx="19596" cy="8417621"/>
          </a:xfrm>
          <a:prstGeom prst="rect">
            <a:avLst/>
          </a:prstGeom>
          <a:solidFill>
            <a:srgbClr val="3849A2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Front-end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2962" y="1991848"/>
            <a:ext cx="6303305" cy="6303305"/>
          </a:xfrm>
          <a:custGeom>
            <a:avLst/>
            <a:gdLst/>
            <a:ahLst/>
            <a:cxnLst/>
            <a:rect r="r" b="b" t="t" l="l"/>
            <a:pathLst>
              <a:path h="6303305" w="6303305">
                <a:moveTo>
                  <a:pt x="0" y="0"/>
                </a:moveTo>
                <a:lnTo>
                  <a:pt x="6303304" y="0"/>
                </a:lnTo>
                <a:lnTo>
                  <a:pt x="6303304" y="6303304"/>
                </a:lnTo>
                <a:lnTo>
                  <a:pt x="0" y="6303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033912" y="1028700"/>
            <a:ext cx="0" cy="8843096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98766" y="2373620"/>
            <a:ext cx="10013568" cy="3974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HTML 5. Markup language used for structuring and presenting content on the World Wide Web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CSS 3. Language used for describing the presentation of an HTML document.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JavaScript ES6 or avobe (up to ES13). Language used to provide interactivity to a web site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Front-end technologies for static websites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433560" y="1028700"/>
            <a:ext cx="0" cy="8843096"/>
          </a:xfrm>
          <a:prstGeom prst="line">
            <a:avLst/>
          </a:prstGeom>
          <a:ln cap="flat" w="38100">
            <a:solidFill>
              <a:srgbClr val="3B599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452610" y="1228410"/>
            <a:ext cx="7505490" cy="4221838"/>
          </a:xfrm>
          <a:custGeom>
            <a:avLst/>
            <a:gdLst/>
            <a:ahLst/>
            <a:cxnLst/>
            <a:rect r="r" b="b" t="t" l="l"/>
            <a:pathLst>
              <a:path h="4221838" w="7505490">
                <a:moveTo>
                  <a:pt x="0" y="0"/>
                </a:moveTo>
                <a:lnTo>
                  <a:pt x="7505490" y="0"/>
                </a:lnTo>
                <a:lnTo>
                  <a:pt x="7505490" y="4221838"/>
                </a:lnTo>
                <a:lnTo>
                  <a:pt x="0" y="4221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1566" y="5756614"/>
            <a:ext cx="4334941" cy="2274230"/>
          </a:xfrm>
          <a:custGeom>
            <a:avLst/>
            <a:gdLst/>
            <a:ahLst/>
            <a:cxnLst/>
            <a:rect r="r" b="b" t="t" l="l"/>
            <a:pathLst>
              <a:path h="2274230" w="4334941">
                <a:moveTo>
                  <a:pt x="0" y="0"/>
                </a:moveTo>
                <a:lnTo>
                  <a:pt x="4334941" y="0"/>
                </a:lnTo>
                <a:lnTo>
                  <a:pt x="4334941" y="2274230"/>
                </a:lnTo>
                <a:lnTo>
                  <a:pt x="0" y="227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80" t="-31309" r="-25967" b="-299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94228" y="8249919"/>
            <a:ext cx="4049616" cy="995897"/>
          </a:xfrm>
          <a:custGeom>
            <a:avLst/>
            <a:gdLst/>
            <a:ahLst/>
            <a:cxnLst/>
            <a:rect r="r" b="b" t="t" l="l"/>
            <a:pathLst>
              <a:path h="995897" w="4049616">
                <a:moveTo>
                  <a:pt x="0" y="0"/>
                </a:moveTo>
                <a:lnTo>
                  <a:pt x="4049616" y="0"/>
                </a:lnTo>
                <a:lnTo>
                  <a:pt x="4049616" y="995898"/>
                </a:lnTo>
                <a:lnTo>
                  <a:pt x="0" y="995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9355" y="2345832"/>
            <a:ext cx="9132175" cy="466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JavaScript ES6 or avobe (up to ES13)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Frameworks (Vue, Redux, Angular, etc) (DWEC). Set of tools, focused on a programming language, to support and aid on building software 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Libraries (Node.JS, JQuery, etc.). Pieces of functional code, already proven, free and ready to be used on a project. 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sz="2599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Prototyping (Figma, Sketch, etc.) (DIW)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Front-end technologies for dynamic websites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210619" y="1047750"/>
            <a:ext cx="43829" cy="8357701"/>
          </a:xfrm>
          <a:prstGeom prst="rect">
            <a:avLst/>
          </a:prstGeom>
          <a:solidFill>
            <a:srgbClr val="3849A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1674475" y="2497479"/>
            <a:ext cx="6045383" cy="4224599"/>
          </a:xfrm>
          <a:custGeom>
            <a:avLst/>
            <a:gdLst/>
            <a:ahLst/>
            <a:cxnLst/>
            <a:rect r="r" b="b" t="t" l="l"/>
            <a:pathLst>
              <a:path h="4224599" w="6045383">
                <a:moveTo>
                  <a:pt x="0" y="0"/>
                </a:moveTo>
                <a:lnTo>
                  <a:pt x="6045383" y="0"/>
                </a:lnTo>
                <a:lnTo>
                  <a:pt x="6045383" y="4224600"/>
                </a:lnTo>
                <a:lnTo>
                  <a:pt x="0" y="4224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6250" y="1428750"/>
            <a:ext cx="9878126" cy="2720232"/>
            <a:chOff x="0" y="0"/>
            <a:chExt cx="13170835" cy="362697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60068"/>
              <a:ext cx="13170835" cy="260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Server-side part of a web application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Related with how data is stored and manipulated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202020"/>
                  </a:solidFill>
                  <a:latin typeface="Ovo"/>
                  <a:ea typeface="Ovo"/>
                  <a:cs typeface="Ovo"/>
                  <a:sym typeface="Ovo"/>
                </a:rPr>
                <a:t>Algorithm that determines what application does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3170835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What is?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6250" y="4609779"/>
            <a:ext cx="9630351" cy="3377457"/>
            <a:chOff x="0" y="0"/>
            <a:chExt cx="12840467" cy="450327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60068"/>
              <a:ext cx="12840467" cy="3476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Responsible of presenting data to client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Responsible of how the website behaves and what it allows to users</a:t>
              </a:r>
            </a:p>
            <a:p>
              <a:pPr algn="l" marL="561339" indent="-280669" lvl="1">
                <a:lnSpc>
                  <a:spcPts val="5199"/>
                </a:lnSpc>
                <a:buFont typeface="Arial"/>
                <a:buChar char="•"/>
              </a:pPr>
              <a:r>
                <a:rPr lang="en-US" sz="2599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Bad design could leave website unusable or slow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12840467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3849A2"/>
                  </a:solidFill>
                  <a:latin typeface="Ovo"/>
                  <a:ea typeface="Ovo"/>
                  <a:cs typeface="Ovo"/>
                  <a:sym typeface="Ovo"/>
                </a:rPr>
                <a:t>Why is so important?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674475" y="6750221"/>
            <a:ext cx="6045383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202020"/>
                </a:solidFill>
                <a:latin typeface="Ovo"/>
                <a:ea typeface="Ovo"/>
                <a:cs typeface="Ovo"/>
                <a:sym typeface="Ovo"/>
              </a:rPr>
              <a:t>Frontend and backend. It is common that web server, application server and database server are hosted on the same server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3375" y="180975"/>
            <a:ext cx="1740334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Back-end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3375" y="1057275"/>
            <a:ext cx="13434563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499">
                <a:solidFill>
                  <a:srgbClr val="3849A2"/>
                </a:solidFill>
                <a:latin typeface="Ovo"/>
                <a:ea typeface="Ovo"/>
                <a:cs typeface="Ovo"/>
                <a:sym typeface="Ovo"/>
              </a:rPr>
              <a:t>1.- Basic concepts &gt; Front-end vs Back-end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DAFumb3JMtE</dc:identifier>
  <dcterms:modified xsi:type="dcterms:W3CDTF">2011-08-01T06:04:30Z</dcterms:modified>
  <cp:revision>1</cp:revision>
  <dc:title>Unidad 1 DWEC</dc:title>
</cp:coreProperties>
</file>